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 autoCompressPictures="0">
  <p:sldMasterIdLst>
    <p:sldMasterId id="2147483660" r:id="rId4"/>
  </p:sldMasterIdLst>
  <p:notesMasterIdLst>
    <p:notesMasterId r:id="rId37"/>
  </p:notesMasterIdLst>
  <p:handoutMasterIdLst>
    <p:handoutMasterId r:id="rId38"/>
  </p:handoutMasterIdLst>
  <p:sldIdLst>
    <p:sldId id="256" r:id="rId5"/>
    <p:sldId id="257" r:id="rId6"/>
    <p:sldId id="268" r:id="rId7"/>
    <p:sldId id="258" r:id="rId8"/>
    <p:sldId id="267" r:id="rId9"/>
    <p:sldId id="269" r:id="rId10"/>
    <p:sldId id="270" r:id="rId11"/>
    <p:sldId id="272" r:id="rId12"/>
    <p:sldId id="274" r:id="rId13"/>
    <p:sldId id="276" r:id="rId14"/>
    <p:sldId id="273" r:id="rId15"/>
    <p:sldId id="275" r:id="rId16"/>
    <p:sldId id="271" r:id="rId17"/>
    <p:sldId id="259" r:id="rId18"/>
    <p:sldId id="277" r:id="rId19"/>
    <p:sldId id="278" r:id="rId20"/>
    <p:sldId id="279" r:id="rId21"/>
    <p:sldId id="280" r:id="rId22"/>
    <p:sldId id="281" r:id="rId23"/>
    <p:sldId id="282" r:id="rId24"/>
    <p:sldId id="283" r:id="rId25"/>
    <p:sldId id="291" r:id="rId26"/>
    <p:sldId id="285" r:id="rId27"/>
    <p:sldId id="284" r:id="rId28"/>
    <p:sldId id="288" r:id="rId29"/>
    <p:sldId id="289" r:id="rId30"/>
    <p:sldId id="290" r:id="rId31"/>
    <p:sldId id="286" r:id="rId32"/>
    <p:sldId id="287" r:id="rId33"/>
    <p:sldId id="260" r:id="rId34"/>
    <p:sldId id="265" r:id="rId35"/>
    <p:sldId id="266" r:id="rId3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03163"/>
    <a:srgbClr val="2E0C1F"/>
    <a:srgbClr val="E1E1E1"/>
    <a:srgbClr val="AA2C71"/>
    <a:srgbClr val="A62C6F"/>
    <a:srgbClr val="F9E7F1"/>
    <a:srgbClr val="852359"/>
    <a:srgbClr val="969FA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96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77" d="100"/>
          <a:sy n="77" d="100"/>
        </p:scale>
        <p:origin x="684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4" d="100"/>
          <a:sy n="84" d="100"/>
        </p:scale>
        <p:origin x="3828" y="9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presProps" Target="presProps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tableStyles" Target="tableStyles.xml"/><Relationship Id="rId7" Type="http://schemas.openxmlformats.org/officeDocument/2006/relationships/slide" Target="slides/slide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41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notesMaster" Target="notesMasters/notesMaster1.xml"/><Relationship Id="rId40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8" Type="http://schemas.openxmlformats.org/officeDocument/2006/relationships/slide" Target="slides/slide4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71B538F6-AC32-4C48-A241-2C319D94ED73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02BACE3-EC2D-4898-B64D-08C196DE61FC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24D88D5-0AB9-479B-891B-76FAA2CC9968}" type="datetimeFigureOut">
              <a:rPr lang="en-US" smtClean="0"/>
              <a:t>8/8/2019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F7CC0CC-D9A9-4658-833D-7168A941E94D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66B70F4-8768-4C94-98DC-BDBE0D58843C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3F20114-DE68-48DB-98CA-3A246173CE7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7163161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A395F94-0189-4A23-9895-35FA752439AB}" type="datetimeFigureOut">
              <a:rPr lang="en-US" smtClean="0"/>
              <a:t>8/8/2019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12E1C88-3939-4832-BAAB-091D6FA96EB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1050048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Delete this slide when you finish preparing the other slides.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2E1C88-3939-4832-BAAB-091D6FA96EB5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9259818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2E1C88-3939-4832-BAAB-091D6FA96EB5}" type="slidenum">
              <a:rPr lang="en-US" smtClean="0"/>
              <a:t>25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783836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2E1C88-3939-4832-BAAB-091D6FA96EB5}" type="slidenum">
              <a:rPr lang="en-US" smtClean="0"/>
              <a:t>26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230881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2E1C88-3939-4832-BAAB-091D6FA96EB5}" type="slidenum">
              <a:rPr lang="en-US" smtClean="0"/>
              <a:t>27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7159232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white">
          <a:xfrm>
            <a:off x="464567" y="3085765"/>
            <a:ext cx="11262866" cy="3304800"/>
          </a:xfrm>
          <a:prstGeom prst="rect">
            <a:avLst/>
          </a:prstGeom>
          <a:gradFill flip="none" rotWithShape="1">
            <a:gsLst>
              <a:gs pos="100000">
                <a:schemeClr val="accent2"/>
              </a:gs>
              <a:gs pos="58000">
                <a:schemeClr val="accent2">
                  <a:lumMod val="75000"/>
                </a:schemeClr>
              </a:gs>
              <a:gs pos="0">
                <a:schemeClr val="accent1">
                  <a:lumMod val="60000"/>
                </a:schemeClr>
              </a:gs>
            </a:gsLst>
            <a:path path="circle">
              <a:fillToRect l="50000" t="130000" r="50000" b="-3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99226" y="1020431"/>
            <a:ext cx="10993549" cy="1475013"/>
          </a:xfrm>
          <a:effectLst/>
        </p:spPr>
        <p:txBody>
          <a:bodyPr anchor="ctr" anchorCtr="0">
            <a:normAutofit/>
          </a:bodyPr>
          <a:lstStyle>
            <a:lvl1pPr algn="ct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 noProof="0" smtClean="0"/>
              <a:t>Click to edit Master title style</a:t>
            </a:r>
            <a:endParaRPr lang="en-US" noProof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81194" y="2495445"/>
            <a:ext cx="10993546" cy="590321"/>
          </a:xfrm>
        </p:spPr>
        <p:txBody>
          <a:bodyPr anchor="t">
            <a:normAutofit/>
          </a:bodyPr>
          <a:lstStyle>
            <a:lvl1pPr marL="0" indent="0" algn="ctr">
              <a:buNone/>
              <a:defRPr sz="2000" cap="all">
                <a:solidFill>
                  <a:schemeClr val="accent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noProof="0" smtClean="0"/>
              <a:t>Click to edit Master subtitle style</a:t>
            </a:r>
            <a:endParaRPr lang="en-US" noProof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605951" y="5956137"/>
            <a:ext cx="28448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7D86AA0-B889-4FC0-8908-A1A591CF11C0}" type="datetime8">
              <a:rPr lang="en-US" noProof="0" smtClean="0"/>
              <a:pPr/>
              <a:t>8/8/2019 11:29 AM</a:t>
            </a:fld>
            <a:endParaRPr lang="en-US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81192" y="5951811"/>
            <a:ext cx="691721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noProof="0" dirty="0"/>
              <a:t>ADD A FOOTER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558300" y="5956137"/>
            <a:ext cx="101644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C5C3056E-1632-4A65-A24F-3F10A1450A6E}" type="slidenum">
              <a:rPr lang="en-US" noProof="0" smtClean="0"/>
              <a:pPr/>
              <a:t>‹#›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1688488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>
            <a:spLocks noChangeAspect="1"/>
          </p:cNvSpPr>
          <p:nvPr/>
        </p:nvSpPr>
        <p:spPr bwMode="white">
          <a:xfrm>
            <a:off x="447817" y="5141973"/>
            <a:ext cx="11298200" cy="1274702"/>
          </a:xfrm>
          <a:prstGeom prst="rect">
            <a:avLst/>
          </a:prstGeom>
          <a:gradFill flip="none" rotWithShape="1">
            <a:gsLst>
              <a:gs pos="100000">
                <a:schemeClr val="accent2"/>
              </a:gs>
              <a:gs pos="59000">
                <a:schemeClr val="accent1">
                  <a:lumMod val="95000"/>
                  <a:lumOff val="5000"/>
                </a:schemeClr>
              </a:gs>
              <a:gs pos="0">
                <a:schemeClr val="accent1">
                  <a:lumMod val="60000"/>
                </a:schemeClr>
              </a:gs>
            </a:gsLst>
            <a:path path="circle">
              <a:fillToRect l="50000" t="130000" r="50000" b="-3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2" y="5262296"/>
            <a:ext cx="4909445" cy="689514"/>
          </a:xfrm>
        </p:spPr>
        <p:txBody>
          <a:bodyPr anchor="ctr"/>
          <a:lstStyle>
            <a:lvl1pPr algn="l">
              <a:defRPr sz="2000" b="0">
                <a:solidFill>
                  <a:schemeClr val="bg1"/>
                </a:solidFill>
              </a:defRPr>
            </a:lvl1pPr>
          </a:lstStyle>
          <a:p>
            <a:r>
              <a:rPr lang="en-US" noProof="0" smtClean="0"/>
              <a:t>Click to edit Master title style</a:t>
            </a:r>
            <a:endParaRPr lang="en-US" noProof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7816" y="601200"/>
            <a:ext cx="11292840" cy="4204800"/>
          </a:xfrm>
        </p:spPr>
        <p:txBody>
          <a:bodyPr anchor="t" anchorCtr="0">
            <a:normAutofit/>
          </a:bodyPr>
          <a:lstStyle>
            <a:lvl1pPr>
              <a:defRPr sz="2000">
                <a:solidFill>
                  <a:schemeClr val="tx2"/>
                </a:solidFill>
              </a:defRPr>
            </a:lvl1pPr>
            <a:lvl2pPr>
              <a:defRPr sz="1800">
                <a:solidFill>
                  <a:schemeClr val="tx2"/>
                </a:solidFill>
              </a:defRPr>
            </a:lvl2pPr>
            <a:lvl3pPr>
              <a:defRPr sz="1600">
                <a:solidFill>
                  <a:schemeClr val="tx2"/>
                </a:solidFill>
              </a:defRPr>
            </a:lvl3pPr>
            <a:lvl4pPr>
              <a:defRPr sz="1400">
                <a:solidFill>
                  <a:schemeClr val="tx2"/>
                </a:solidFill>
              </a:defRPr>
            </a:lvl4pPr>
            <a:lvl5pPr>
              <a:defRPr sz="1400">
                <a:solidFill>
                  <a:schemeClr val="tx2"/>
                </a:solidFill>
              </a:defRPr>
            </a:lvl5pPr>
            <a:lvl6pPr>
              <a:defRPr sz="1400">
                <a:solidFill>
                  <a:schemeClr val="tx2"/>
                </a:solidFill>
              </a:defRPr>
            </a:lvl6pPr>
            <a:lvl7pPr>
              <a:defRPr sz="1400">
                <a:solidFill>
                  <a:schemeClr val="tx2"/>
                </a:solidFill>
              </a:defRPr>
            </a:lvl7pPr>
            <a:lvl8pPr>
              <a:defRPr sz="1400">
                <a:solidFill>
                  <a:schemeClr val="tx2"/>
                </a:solidFill>
              </a:defRPr>
            </a:lvl8pPr>
            <a:lvl9pPr>
              <a:defRPr sz="1400">
                <a:solidFill>
                  <a:schemeClr val="tx2"/>
                </a:solidFill>
              </a:defRPr>
            </a:lvl9pPr>
          </a:lstStyle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740823" y="5262296"/>
            <a:ext cx="5869987" cy="689515"/>
          </a:xfrm>
        </p:spPr>
        <p:txBody>
          <a:bodyPr anchor="ctr">
            <a:normAutofit/>
          </a:bodyPr>
          <a:lstStyle>
            <a:lvl1pPr marL="0" indent="0" algn="r">
              <a:buNone/>
              <a:defRPr sz="1100">
                <a:solidFill>
                  <a:schemeClr val="bg1"/>
                </a:solidFill>
              </a:defRPr>
            </a:lvl1pPr>
            <a:lvl2pPr marL="457200" indent="0">
              <a:buNone/>
              <a:defRPr sz="11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noProof="0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599E538E-6783-48BF-9DAA-8D73DA1DF735}" type="datetime8">
              <a:rPr lang="en-US" noProof="0" smtClean="0"/>
              <a:pPr/>
              <a:t>8/8/2019 11:29 AM</a:t>
            </a:fld>
            <a:endParaRPr lang="en-US" noProof="0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noProof="0" dirty="0"/>
              <a:t>ADD A FOOTER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C5C3056E-1632-4A65-A24F-3F10A1450A6E}" type="slidenum">
              <a:rPr lang="en-US" noProof="0" smtClean="0"/>
              <a:pPr/>
              <a:t>‹#›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4169724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4693389"/>
            <a:ext cx="11029616" cy="566738"/>
          </a:xfrm>
        </p:spPr>
        <p:txBody>
          <a:bodyPr anchor="b">
            <a:normAutofit/>
          </a:bodyPr>
          <a:lstStyle>
            <a:lvl1pPr algn="l">
              <a:defRPr sz="2400" b="0">
                <a:solidFill>
                  <a:schemeClr val="accent1"/>
                </a:solidFill>
              </a:defRPr>
            </a:lvl1pPr>
          </a:lstStyle>
          <a:p>
            <a:r>
              <a:rPr lang="en-US" noProof="0" smtClean="0"/>
              <a:t>Click to edit Master title style</a:t>
            </a:r>
            <a:endParaRPr lang="en-US" noProof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47817" y="599725"/>
            <a:ext cx="11290859" cy="3557252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81192" y="5260127"/>
            <a:ext cx="11029617" cy="598671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noProof="0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E2CD03-0ACB-4458-BBFE-1F9AEE665C1A}" type="datetime8">
              <a:rPr lang="en-US" noProof="0" smtClean="0"/>
              <a:t>8/8/2019 11:29 AM</a:t>
            </a:fld>
            <a:endParaRPr lang="en-US" noProof="0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C3056E-1632-4A65-A24F-3F10A1450A6E}" type="slidenum">
              <a:rPr lang="en-US" noProof="0" smtClean="0"/>
              <a:t>‹#›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6692101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33C994CB-2BC6-164B-80D4-304B4CB6D8C3}"/>
              </a:ext>
            </a:extLst>
          </p:cNvPr>
          <p:cNvSpPr>
            <a:spLocks noChangeAspect="1"/>
          </p:cNvSpPr>
          <p:nvPr userDrawn="1"/>
        </p:nvSpPr>
        <p:spPr bwMode="white">
          <a:xfrm>
            <a:off x="445982" y="606554"/>
            <a:ext cx="11300036" cy="1258827"/>
          </a:xfrm>
          <a:prstGeom prst="rect">
            <a:avLst/>
          </a:prstGeom>
          <a:gradFill flip="none" rotWithShape="1">
            <a:gsLst>
              <a:gs pos="100000">
                <a:schemeClr val="accent2"/>
              </a:gs>
              <a:gs pos="60000">
                <a:schemeClr val="accent1">
                  <a:lumMod val="95000"/>
                  <a:lumOff val="5000"/>
                </a:schemeClr>
              </a:gs>
              <a:gs pos="0">
                <a:schemeClr val="accent1">
                  <a:lumMod val="40000"/>
                </a:schemeClr>
              </a:gs>
            </a:gsLst>
            <a:path path="circle">
              <a:fillToRect l="50000" t="130000" r="50000" b="-3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1192" y="2180496"/>
            <a:ext cx="11029615" cy="3678303"/>
          </a:xfrm>
        </p:spPr>
        <p:txBody>
          <a:bodyPr/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0D11B3-3F18-4FD1-BAEF-D15CC2EE16C2}" type="datetime8">
              <a:rPr lang="en-US" noProof="0" smtClean="0"/>
              <a:t>8/8/2019 11:29 AM</a:t>
            </a:fld>
            <a:endParaRPr lang="en-US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558300" y="5956137"/>
            <a:ext cx="1052508" cy="365125"/>
          </a:xfrm>
        </p:spPr>
        <p:txBody>
          <a:bodyPr/>
          <a:lstStyle/>
          <a:p>
            <a:fld id="{C5C3056E-1632-4A65-A24F-3F10A1450A6E}" type="slidenum">
              <a:rPr lang="en-US" noProof="0" smtClean="0"/>
              <a:t>‹#›</a:t>
            </a:fld>
            <a:endParaRPr lang="en-US" noProof="0" dirty="0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B5BE0FDB-DB48-E242-8A1F-5B06F79B40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1193" y="729658"/>
            <a:ext cx="11029616" cy="988332"/>
          </a:xfrm>
        </p:spPr>
        <p:txBody>
          <a:bodyPr anchor="ctr" anchorCtr="0">
            <a:normAutofit/>
          </a:bodyPr>
          <a:lstStyle>
            <a:lvl1pPr algn="ctr">
              <a:defRPr sz="4000"/>
            </a:lvl1pPr>
          </a:lstStyle>
          <a:p>
            <a:r>
              <a:rPr lang="en-US" noProof="0" smtClean="0"/>
              <a:t>Click to edit Master title style</a:t>
            </a:r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25466538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Imag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440286" y="614407"/>
            <a:ext cx="5655714" cy="5244392"/>
          </a:xfrm>
          <a:prstGeom prst="rect">
            <a:avLst/>
          </a:prstGeom>
          <a:gradFill flip="none" rotWithShape="1">
            <a:gsLst>
              <a:gs pos="100000">
                <a:schemeClr val="accent2"/>
              </a:gs>
              <a:gs pos="65000">
                <a:schemeClr val="accent1">
                  <a:lumMod val="95000"/>
                  <a:lumOff val="5000"/>
                </a:schemeClr>
              </a:gs>
              <a:gs pos="0">
                <a:schemeClr val="accent1">
                  <a:lumMod val="60000"/>
                </a:schemeClr>
              </a:gs>
            </a:gsLst>
            <a:path path="circle">
              <a:fillToRect l="50000" t="130000" r="50000" b="-3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5292" y="773724"/>
            <a:ext cx="5315516" cy="4958862"/>
          </a:xfrm>
        </p:spPr>
        <p:txBody>
          <a:bodyPr anchor="ctr" anchorCtr="0"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 noProof="0" smtClean="0"/>
              <a:t>Click to edit Master title style</a:t>
            </a:r>
            <a:endParaRPr lang="en-US" noProof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1192" y="773724"/>
            <a:ext cx="5388785" cy="4958862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5304F6-55F4-45F8-BBB4-727BFFEADAA0}" type="datetime8">
              <a:rPr lang="en-US" noProof="0" smtClean="0"/>
              <a:t>8/8/2019 11:29 AM</a:t>
            </a:fld>
            <a:endParaRPr lang="en-US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558300" y="5956137"/>
            <a:ext cx="1052508" cy="365125"/>
          </a:xfrm>
        </p:spPr>
        <p:txBody>
          <a:bodyPr/>
          <a:lstStyle/>
          <a:p>
            <a:fld id="{C5C3056E-1632-4A65-A24F-3F10A1450A6E}" type="slidenum">
              <a:rPr lang="en-US" noProof="0" smtClean="0"/>
              <a:t>‹#›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6378208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 bwMode="white">
          <a:xfrm>
            <a:off x="447817" y="5141974"/>
            <a:ext cx="11290860" cy="1258827"/>
          </a:xfrm>
          <a:prstGeom prst="rect">
            <a:avLst/>
          </a:prstGeom>
          <a:gradFill flip="none" rotWithShape="1">
            <a:gsLst>
              <a:gs pos="100000">
                <a:srgbClr val="903163"/>
              </a:gs>
              <a:gs pos="60000">
                <a:schemeClr val="accent1">
                  <a:lumMod val="95000"/>
                  <a:lumOff val="5000"/>
                </a:schemeClr>
              </a:gs>
              <a:gs pos="1000">
                <a:schemeClr val="accent1">
                  <a:lumMod val="60000"/>
                </a:schemeClr>
              </a:gs>
            </a:gsLst>
            <a:path path="circle">
              <a:fillToRect l="50000" t="130000" r="50000" b="-3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3043910"/>
            <a:ext cx="11029615" cy="1497507"/>
          </a:xfrm>
        </p:spPr>
        <p:txBody>
          <a:bodyPr anchor="b">
            <a:normAutofit/>
          </a:bodyPr>
          <a:lstStyle>
            <a:lvl1pPr algn="l">
              <a:defRPr sz="3600" b="0" cap="all">
                <a:solidFill>
                  <a:schemeClr val="accent1"/>
                </a:solidFill>
              </a:defRPr>
            </a:lvl1pPr>
          </a:lstStyle>
          <a:p>
            <a:r>
              <a:rPr lang="en-US" noProof="0" smtClean="0"/>
              <a:t>Click to edit Master title style</a:t>
            </a:r>
            <a:endParaRPr lang="en-US" noProof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192" y="4541417"/>
            <a:ext cx="11029615" cy="600556"/>
          </a:xfrm>
        </p:spPr>
        <p:txBody>
          <a:bodyPr anchor="t">
            <a:normAutofit/>
          </a:bodyPr>
          <a:lstStyle>
            <a:lvl1pPr marL="0" indent="0" algn="l">
              <a:buNone/>
              <a:defRPr sz="1800" cap="all">
                <a:solidFill>
                  <a:schemeClr val="accent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noProof="0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3B20C59B-4134-42ED-BEFA-FCBF7FC8D035}" type="datetime8">
              <a:rPr lang="en-US" noProof="0" smtClean="0"/>
              <a:pPr/>
              <a:t>8/8/2019 11:29 AM</a:t>
            </a:fld>
            <a:endParaRPr lang="en-US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noProof="0" dirty="0"/>
              <a:t>ADD A FOOTER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C5C3056E-1632-4A65-A24F-3F10A1450A6E}" type="slidenum">
              <a:rPr lang="en-US" noProof="0" smtClean="0"/>
              <a:pPr/>
              <a:t>‹#›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492441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 bwMode="white">
          <a:xfrm>
            <a:off x="445982" y="606554"/>
            <a:ext cx="11300036" cy="1258827"/>
          </a:xfrm>
          <a:prstGeom prst="rect">
            <a:avLst/>
          </a:prstGeom>
          <a:gradFill flip="none" rotWithShape="1">
            <a:gsLst>
              <a:gs pos="100000">
                <a:schemeClr val="accent2"/>
              </a:gs>
              <a:gs pos="60000">
                <a:schemeClr val="accent1">
                  <a:lumMod val="95000"/>
                  <a:lumOff val="5000"/>
                </a:schemeClr>
              </a:gs>
              <a:gs pos="0">
                <a:schemeClr val="accent1">
                  <a:lumMod val="60000"/>
                </a:schemeClr>
              </a:gs>
            </a:gsLst>
            <a:path path="circle">
              <a:fillToRect l="50000" t="130000" r="50000" b="-3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729658"/>
            <a:ext cx="11029616" cy="988332"/>
          </a:xfrm>
        </p:spPr>
        <p:txBody>
          <a:bodyPr anchor="ctr" anchorCtr="0">
            <a:normAutofit/>
          </a:bodyPr>
          <a:lstStyle>
            <a:lvl1pPr algn="ctr">
              <a:defRPr sz="4000"/>
            </a:lvl1pPr>
          </a:lstStyle>
          <a:p>
            <a:r>
              <a:rPr lang="en-US" noProof="0" smtClean="0"/>
              <a:t>Click to edit Master title style</a:t>
            </a:r>
            <a:endParaRPr lang="en-US" noProof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81193" y="2228003"/>
            <a:ext cx="5422390" cy="3633047"/>
          </a:xfrm>
        </p:spPr>
        <p:txBody>
          <a:bodyPr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8417" y="2228003"/>
            <a:ext cx="5422392" cy="3633047"/>
          </a:xfrm>
        </p:spPr>
        <p:txBody>
          <a:bodyPr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0AE2A5-5D3B-4ECC-9A5D-868F6C887DEE}" type="datetime8">
              <a:rPr lang="en-US" noProof="0" smtClean="0"/>
              <a:t>8/8/2019 11:29 AM</a:t>
            </a:fld>
            <a:endParaRPr lang="en-US" noProof="0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C3056E-1632-4A65-A24F-3F10A1450A6E}" type="slidenum">
              <a:rPr lang="en-US" noProof="0" smtClean="0"/>
              <a:t>‹#›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42369661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 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>
            <a:spLocks noChangeAspect="1"/>
          </p:cNvSpPr>
          <p:nvPr/>
        </p:nvSpPr>
        <p:spPr bwMode="white">
          <a:xfrm>
            <a:off x="445982" y="606554"/>
            <a:ext cx="11300036" cy="1258827"/>
          </a:xfrm>
          <a:prstGeom prst="rect">
            <a:avLst/>
          </a:prstGeom>
          <a:gradFill flip="none" rotWithShape="1">
            <a:gsLst>
              <a:gs pos="100000">
                <a:schemeClr val="accent2"/>
              </a:gs>
              <a:gs pos="60000">
                <a:schemeClr val="accent1">
                  <a:lumMod val="95000"/>
                  <a:lumOff val="5000"/>
                </a:schemeClr>
              </a:gs>
              <a:gs pos="0">
                <a:schemeClr val="accent1">
                  <a:lumMod val="60000"/>
                </a:schemeClr>
              </a:gs>
            </a:gsLst>
            <a:path path="circle">
              <a:fillToRect l="50000" t="130000" r="50000" b="-3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581193" y="729658"/>
            <a:ext cx="11029616" cy="988332"/>
          </a:xfrm>
        </p:spPr>
        <p:txBody>
          <a:bodyPr anchor="ctr" anchorCtr="0">
            <a:normAutofit/>
          </a:bodyPr>
          <a:lstStyle>
            <a:lvl1pPr algn="ctr">
              <a:defRPr sz="4000"/>
            </a:lvl1pPr>
          </a:lstStyle>
          <a:p>
            <a:r>
              <a:rPr lang="en-US" noProof="0" smtClean="0"/>
              <a:t>Click to edit Master title style</a:t>
            </a:r>
            <a:endParaRPr lang="en-US" noProof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96" y="2023139"/>
            <a:ext cx="3198328" cy="536005"/>
          </a:xfrm>
        </p:spPr>
        <p:txBody>
          <a:bodyPr anchor="ctr" anchorCtr="0">
            <a:noAutofit/>
          </a:bodyPr>
          <a:lstStyle>
            <a:lvl1pPr marL="0" indent="0" algn="ctr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1194" y="2714624"/>
            <a:ext cx="3378403" cy="3194051"/>
          </a:xfrm>
        </p:spPr>
        <p:txBody>
          <a:bodyPr anchor="t">
            <a:normAutofit/>
          </a:bodyPr>
          <a:lstStyle>
            <a:lvl1pPr>
              <a:defRPr>
                <a:solidFill>
                  <a:schemeClr val="accent1"/>
                </a:solidFill>
              </a:defRPr>
            </a:lvl1pPr>
            <a:lvl2pPr>
              <a:defRPr>
                <a:solidFill>
                  <a:schemeClr val="accent1"/>
                </a:solidFill>
              </a:defRPr>
            </a:lvl2pPr>
            <a:lvl3pPr>
              <a:defRPr>
                <a:solidFill>
                  <a:schemeClr val="accent1"/>
                </a:solidFill>
              </a:defRPr>
            </a:lvl3pPr>
            <a:lvl4pPr>
              <a:defRPr>
                <a:solidFill>
                  <a:schemeClr val="accent1"/>
                </a:solidFill>
              </a:defRPr>
            </a:lvl4pPr>
            <a:lvl5pPr>
              <a:defRPr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903163"/>
                </a:solidFill>
              </a:defRPr>
            </a:lvl1pPr>
          </a:lstStyle>
          <a:p>
            <a:fld id="{4551DAFA-20BD-4111-8F90-24432E23573D}" type="datetime8">
              <a:rPr lang="en-US" noProof="0" smtClean="0"/>
              <a:pPr/>
              <a:t>8/8/2019 11:29 AM</a:t>
            </a:fld>
            <a:endParaRPr lang="en-US" noProof="0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581192" y="5951811"/>
            <a:ext cx="6917210" cy="365125"/>
          </a:xfrm>
        </p:spPr>
        <p:txBody>
          <a:bodyPr/>
          <a:lstStyle>
            <a:lvl1pPr>
              <a:defRPr>
                <a:solidFill>
                  <a:srgbClr val="903163"/>
                </a:solidFill>
              </a:defRPr>
            </a:lvl1pPr>
          </a:lstStyle>
          <a:p>
            <a:r>
              <a:rPr lang="en-US" noProof="0" dirty="0"/>
              <a:t>ADD A FOOTER</a:t>
            </a:r>
          </a:p>
        </p:txBody>
      </p:sp>
      <p:sp>
        <p:nvSpPr>
          <p:cNvPr id="23" name="Content Placeholder 3">
            <a:extLst>
              <a:ext uri="{FF2B5EF4-FFF2-40B4-BE49-F238E27FC236}">
                <a16:creationId xmlns:a16="http://schemas.microsoft.com/office/drawing/2014/main" id="{6D289ABA-BA71-41AF-AA30-58CB8F426F6C}"/>
              </a:ext>
            </a:extLst>
          </p:cNvPr>
          <p:cNvSpPr>
            <a:spLocks noGrp="1"/>
          </p:cNvSpPr>
          <p:nvPr>
            <p:ph sz="half" idx="15"/>
          </p:nvPr>
        </p:nvSpPr>
        <p:spPr>
          <a:xfrm>
            <a:off x="8145430" y="2714624"/>
            <a:ext cx="3378403" cy="3194051"/>
          </a:xfrm>
        </p:spPr>
        <p:txBody>
          <a:bodyPr anchor="t">
            <a:normAutofit/>
          </a:bodyPr>
          <a:lstStyle>
            <a:lvl1pPr>
              <a:defRPr>
                <a:solidFill>
                  <a:schemeClr val="accent1"/>
                </a:solidFill>
              </a:defRPr>
            </a:lvl1pPr>
            <a:lvl2pPr>
              <a:defRPr>
                <a:solidFill>
                  <a:schemeClr val="accent1"/>
                </a:solidFill>
              </a:defRPr>
            </a:lvl2pPr>
            <a:lvl3pPr>
              <a:defRPr>
                <a:solidFill>
                  <a:schemeClr val="accent1"/>
                </a:solidFill>
              </a:defRPr>
            </a:lvl3pPr>
            <a:lvl4pPr>
              <a:defRPr>
                <a:solidFill>
                  <a:schemeClr val="accent1"/>
                </a:solidFill>
              </a:defRPr>
            </a:lvl4pPr>
            <a:lvl5pPr>
              <a:defRPr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903163"/>
                </a:solidFill>
              </a:defRPr>
            </a:lvl1pPr>
          </a:lstStyle>
          <a:p>
            <a:fld id="{C5C3056E-1632-4A65-A24F-3F10A1450A6E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sp>
        <p:nvSpPr>
          <p:cNvPr id="22" name="Content Placeholder 3">
            <a:extLst>
              <a:ext uri="{FF2B5EF4-FFF2-40B4-BE49-F238E27FC236}">
                <a16:creationId xmlns:a16="http://schemas.microsoft.com/office/drawing/2014/main" id="{C06DFC81-3912-4844-B25C-E1D7CBCD80A0}"/>
              </a:ext>
            </a:extLst>
          </p:cNvPr>
          <p:cNvSpPr>
            <a:spLocks noGrp="1"/>
          </p:cNvSpPr>
          <p:nvPr>
            <p:ph sz="half" idx="14"/>
          </p:nvPr>
        </p:nvSpPr>
        <p:spPr>
          <a:xfrm>
            <a:off x="4400414" y="2714624"/>
            <a:ext cx="3378403" cy="3194051"/>
          </a:xfrm>
        </p:spPr>
        <p:txBody>
          <a:bodyPr anchor="t">
            <a:normAutofit/>
          </a:bodyPr>
          <a:lstStyle>
            <a:lvl1pPr>
              <a:defRPr>
                <a:solidFill>
                  <a:schemeClr val="accent1"/>
                </a:solidFill>
              </a:defRPr>
            </a:lvl1pPr>
            <a:lvl2pPr>
              <a:defRPr>
                <a:solidFill>
                  <a:schemeClr val="accent1"/>
                </a:solidFill>
              </a:defRPr>
            </a:lvl2pPr>
            <a:lvl3pPr>
              <a:defRPr>
                <a:solidFill>
                  <a:schemeClr val="accent1"/>
                </a:solidFill>
              </a:defRPr>
            </a:lvl3pPr>
            <a:lvl4pPr>
              <a:defRPr>
                <a:solidFill>
                  <a:schemeClr val="accent1"/>
                </a:solidFill>
              </a:defRPr>
            </a:lvl4pPr>
            <a:lvl5pPr>
              <a:defRPr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24" name="Text Placeholder 2">
            <a:extLst>
              <a:ext uri="{FF2B5EF4-FFF2-40B4-BE49-F238E27FC236}">
                <a16:creationId xmlns:a16="http://schemas.microsoft.com/office/drawing/2014/main" id="{11556C46-FD2A-4916-B30C-DB066CAEA471}"/>
              </a:ext>
            </a:extLst>
          </p:cNvPr>
          <p:cNvSpPr>
            <a:spLocks noGrp="1"/>
          </p:cNvSpPr>
          <p:nvPr>
            <p:ph type="body" idx="16"/>
          </p:nvPr>
        </p:nvSpPr>
        <p:spPr>
          <a:xfrm>
            <a:off x="8241852" y="2023139"/>
            <a:ext cx="3198328" cy="536005"/>
          </a:xfrm>
        </p:spPr>
        <p:txBody>
          <a:bodyPr anchor="ctr" anchorCtr="0">
            <a:noAutofit/>
          </a:bodyPr>
          <a:lstStyle>
            <a:lvl1pPr marL="0" indent="0" algn="ctr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 smtClean="0"/>
              <a:t>Click to edit Master text styles</a:t>
            </a:r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E2328988-0888-4C1A-8F73-17D455B6F882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4180115" y="2714625"/>
            <a:ext cx="0" cy="3194051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D81892BA-72AB-4029-BF58-4D6F90C43628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7962123" y="2714625"/>
            <a:ext cx="0" cy="3194051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sp>
        <p:nvSpPr>
          <p:cNvPr id="21" name="Text Placeholder 2">
            <a:extLst>
              <a:ext uri="{FF2B5EF4-FFF2-40B4-BE49-F238E27FC236}">
                <a16:creationId xmlns:a16="http://schemas.microsoft.com/office/drawing/2014/main" id="{8E232301-6803-418F-8637-ABBAC64416DA}"/>
              </a:ext>
            </a:extLst>
          </p:cNvPr>
          <p:cNvSpPr>
            <a:spLocks noGrp="1"/>
          </p:cNvSpPr>
          <p:nvPr>
            <p:ph type="body" idx="13"/>
          </p:nvPr>
        </p:nvSpPr>
        <p:spPr>
          <a:xfrm>
            <a:off x="4496836" y="2023139"/>
            <a:ext cx="3198328" cy="536005"/>
          </a:xfrm>
        </p:spPr>
        <p:txBody>
          <a:bodyPr anchor="ctr" anchorCtr="0">
            <a:noAutofit/>
          </a:bodyPr>
          <a:lstStyle>
            <a:lvl1pPr marL="0" indent="0" algn="ctr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5711902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>
            <a:spLocks noChangeAspect="1"/>
          </p:cNvSpPr>
          <p:nvPr/>
        </p:nvSpPr>
        <p:spPr bwMode="white">
          <a:xfrm>
            <a:off x="445982" y="606554"/>
            <a:ext cx="11300036" cy="1258827"/>
          </a:xfrm>
          <a:prstGeom prst="rect">
            <a:avLst/>
          </a:prstGeom>
          <a:gradFill flip="none" rotWithShape="1">
            <a:gsLst>
              <a:gs pos="100000">
                <a:schemeClr val="accent2"/>
              </a:gs>
              <a:gs pos="60000">
                <a:schemeClr val="accent1">
                  <a:lumMod val="95000"/>
                  <a:lumOff val="5000"/>
                </a:schemeClr>
              </a:gs>
              <a:gs pos="0">
                <a:schemeClr val="accent1">
                  <a:lumMod val="60000"/>
                </a:schemeClr>
              </a:gs>
            </a:gsLst>
            <a:path path="circle">
              <a:fillToRect l="50000" t="130000" r="50000" b="-3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581193" y="729658"/>
            <a:ext cx="11029616" cy="988332"/>
          </a:xfrm>
        </p:spPr>
        <p:txBody>
          <a:bodyPr anchor="ctr" anchorCtr="0">
            <a:normAutofit/>
          </a:bodyPr>
          <a:lstStyle>
            <a:lvl1pPr algn="ctr">
              <a:defRPr sz="4000"/>
            </a:lvl1pPr>
          </a:lstStyle>
          <a:p>
            <a:r>
              <a:rPr lang="en-US" noProof="0" smtClean="0"/>
              <a:t>Click to edit Master title style</a:t>
            </a:r>
            <a:endParaRPr lang="en-US" noProof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193" y="2250892"/>
            <a:ext cx="5393102" cy="536005"/>
          </a:xfrm>
        </p:spPr>
        <p:txBody>
          <a:bodyPr anchor="b">
            <a:noAutofit/>
          </a:bodyPr>
          <a:lstStyle>
            <a:lvl1pPr marL="0" indent="0"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1194" y="2926052"/>
            <a:ext cx="5393100" cy="2934999"/>
          </a:xfrm>
        </p:spPr>
        <p:txBody>
          <a:bodyPr anchor="t">
            <a:normAutofit/>
          </a:bodyPr>
          <a:lstStyle>
            <a:lvl1pPr>
              <a:defRPr>
                <a:solidFill>
                  <a:schemeClr val="accent1"/>
                </a:solidFill>
              </a:defRPr>
            </a:lvl1pPr>
            <a:lvl2pPr>
              <a:defRPr>
                <a:solidFill>
                  <a:schemeClr val="accent1"/>
                </a:solidFill>
              </a:defRPr>
            </a:lvl2pPr>
            <a:lvl3pPr>
              <a:defRPr>
                <a:solidFill>
                  <a:schemeClr val="accent1"/>
                </a:solidFill>
              </a:defRPr>
            </a:lvl3pPr>
            <a:lvl4pPr>
              <a:defRPr>
                <a:solidFill>
                  <a:schemeClr val="accent1"/>
                </a:solidFill>
              </a:defRPr>
            </a:lvl4pPr>
            <a:lvl5pPr>
              <a:defRPr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707" y="2250892"/>
            <a:ext cx="5393102" cy="553373"/>
          </a:xfrm>
        </p:spPr>
        <p:txBody>
          <a:bodyPr anchor="b">
            <a:noAutofit/>
          </a:bodyPr>
          <a:lstStyle>
            <a:lvl1pPr marL="0" indent="0"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709" y="2926052"/>
            <a:ext cx="5393100" cy="2934999"/>
          </a:xfrm>
        </p:spPr>
        <p:txBody>
          <a:bodyPr anchor="t">
            <a:normAutofit/>
          </a:bodyPr>
          <a:lstStyle>
            <a:lvl1pPr>
              <a:defRPr>
                <a:solidFill>
                  <a:schemeClr val="accent1"/>
                </a:solidFill>
              </a:defRPr>
            </a:lvl1pPr>
            <a:lvl2pPr>
              <a:defRPr>
                <a:solidFill>
                  <a:schemeClr val="accent1"/>
                </a:solidFill>
              </a:defRPr>
            </a:lvl2pPr>
            <a:lvl3pPr>
              <a:defRPr>
                <a:solidFill>
                  <a:schemeClr val="accent1"/>
                </a:solidFill>
              </a:defRPr>
            </a:lvl3pPr>
            <a:lvl4pPr>
              <a:defRPr>
                <a:solidFill>
                  <a:schemeClr val="accent1"/>
                </a:solidFill>
              </a:defRPr>
            </a:lvl4pPr>
            <a:lvl5pPr>
              <a:defRPr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903163"/>
                </a:solidFill>
              </a:defRPr>
            </a:lvl1pPr>
          </a:lstStyle>
          <a:p>
            <a:fld id="{4551DAFA-20BD-4111-8F90-24432E23573D}" type="datetime8">
              <a:rPr lang="en-US" noProof="0" smtClean="0"/>
              <a:pPr/>
              <a:t>8/8/2019 11:29 AM</a:t>
            </a:fld>
            <a:endParaRPr lang="en-US" noProof="0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903163"/>
                </a:solidFill>
              </a:defRPr>
            </a:lvl1pPr>
          </a:lstStyle>
          <a:p>
            <a:r>
              <a:rPr lang="en-US" noProof="0" dirty="0"/>
              <a:t>ADD A FOOTER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903163"/>
                </a:solidFill>
              </a:defRPr>
            </a:lvl1pPr>
          </a:lstStyle>
          <a:p>
            <a:fld id="{C5C3056E-1632-4A65-A24F-3F10A1450A6E}" type="slidenum">
              <a:rPr lang="en-US" noProof="0" smtClean="0"/>
              <a:pPr/>
              <a:t>‹#›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4166900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 bwMode="white">
          <a:xfrm>
            <a:off x="440683" y="606554"/>
            <a:ext cx="11300036" cy="1258827"/>
          </a:xfrm>
          <a:prstGeom prst="rect">
            <a:avLst/>
          </a:prstGeom>
          <a:gradFill flip="none" rotWithShape="1">
            <a:gsLst>
              <a:gs pos="100000">
                <a:schemeClr val="accent2"/>
              </a:gs>
              <a:gs pos="60000">
                <a:schemeClr val="accent1">
                  <a:lumMod val="95000"/>
                  <a:lumOff val="5000"/>
                </a:schemeClr>
              </a:gs>
              <a:gs pos="0">
                <a:schemeClr val="accent1">
                  <a:lumMod val="60000"/>
                </a:schemeClr>
              </a:gs>
            </a:gsLst>
            <a:path path="circle">
              <a:fillToRect l="50000" t="130000" r="50000" b="-3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7A1812-3FD3-44A5-B738-8F3425664C1B}" type="datetime8">
              <a:rPr lang="en-US" noProof="0" smtClean="0"/>
              <a:t>8/8/2019 11:29 AM</a:t>
            </a:fld>
            <a:endParaRPr lang="en-US" noProof="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C3056E-1632-4A65-A24F-3F10A1450A6E}" type="slidenum">
              <a:rPr lang="en-US" noProof="0" smtClean="0"/>
              <a:t>‹#›</a:t>
            </a:fld>
            <a:endParaRPr lang="en-US" noProof="0" dirty="0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5CEC16FA-81A4-6F41-9FCE-6262A4533E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1193" y="729658"/>
            <a:ext cx="11029616" cy="988332"/>
          </a:xfrm>
        </p:spPr>
        <p:txBody>
          <a:bodyPr anchor="ctr" anchorCtr="0">
            <a:normAutofit/>
          </a:bodyPr>
          <a:lstStyle>
            <a:lvl1pPr algn="ctr">
              <a:defRPr sz="4000"/>
            </a:lvl1pPr>
          </a:lstStyle>
          <a:p>
            <a:r>
              <a:rPr lang="en-US" noProof="0" smtClean="0"/>
              <a:t>Click to edit Master title style</a:t>
            </a:r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15454458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903163"/>
                </a:solidFill>
              </a:defRPr>
            </a:lvl1pPr>
          </a:lstStyle>
          <a:p>
            <a:fld id="{E2E361C1-C0E3-47DF-8509-372F2F8B74E4}" type="datetime8">
              <a:rPr lang="en-US" noProof="0" smtClean="0"/>
              <a:pPr/>
              <a:t>8/8/2019 11:29 AM</a:t>
            </a:fld>
            <a:endParaRPr lang="en-US" noProof="0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903163"/>
                </a:solidFill>
              </a:defRPr>
            </a:lvl1pPr>
          </a:lstStyle>
          <a:p>
            <a:r>
              <a:rPr lang="en-US" noProof="0" dirty="0"/>
              <a:t>ADD A FOOTER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903163"/>
                </a:solidFill>
              </a:defRPr>
            </a:lvl1pPr>
          </a:lstStyle>
          <a:p>
            <a:fld id="{C5C3056E-1632-4A65-A24F-3F10A1450A6E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DFBB0525-CFF9-4A39-B5EA-579253994F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noProof="0" smtClean="0"/>
              <a:t>Click to edit Master title style</a:t>
            </a:r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7858699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gray">
      <p:bgPr>
        <a:gradFill flip="none" rotWithShape="1">
          <a:gsLst>
            <a:gs pos="0">
              <a:schemeClr val="bg1">
                <a:tint val="90000"/>
                <a:lumMod val="110000"/>
              </a:schemeClr>
            </a:gs>
            <a:gs pos="100000">
              <a:schemeClr val="accent4">
                <a:lumMod val="60000"/>
                <a:lumOff val="40000"/>
              </a:schemeClr>
            </a:gs>
          </a:gsLst>
          <a:path path="circle">
            <a:fillToRect l="50000" t="50000" r="100000" b="10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81192" y="705124"/>
            <a:ext cx="11029616" cy="118955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noProof="0" smtClean="0"/>
              <a:t>Click to edit Master title style</a:t>
            </a:r>
            <a:endParaRPr lang="en-US" noProof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192" y="2336003"/>
            <a:ext cx="11029616" cy="3522794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05951" y="5956137"/>
            <a:ext cx="28447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2"/>
                </a:solidFill>
              </a:defRPr>
            </a:lvl1pPr>
          </a:lstStyle>
          <a:p>
            <a:fld id="{1E4BA81B-A36E-46D5-918F-749D311F4B4A}" type="datetime8">
              <a:rPr lang="en-US" noProof="0" smtClean="0"/>
              <a:t>8/8/2019 11:29 AM</a:t>
            </a:fld>
            <a:endParaRPr lang="en-US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81192" y="5951811"/>
            <a:ext cx="69172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cap="all">
                <a:solidFill>
                  <a:schemeClr val="accent2"/>
                </a:solidFill>
              </a:defRPr>
            </a:lvl1pPr>
          </a:lstStyle>
          <a:p>
            <a:r>
              <a:rPr lang="en-US" noProof="0" dirty="0"/>
              <a:t>ADD A FOOTER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58300" y="5956137"/>
            <a:ext cx="10525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2"/>
                </a:solidFill>
              </a:defRPr>
            </a:lvl1pPr>
          </a:lstStyle>
          <a:p>
            <a:fld id="{C5C3056E-1632-4A65-A24F-3F10A1450A6E}" type="slidenum">
              <a:rPr lang="en-US" noProof="0" smtClean="0"/>
              <a:t>‹#›</a:t>
            </a:fld>
            <a:endParaRPr lang="en-US" noProof="0" dirty="0"/>
          </a:p>
        </p:txBody>
      </p:sp>
      <p:sp>
        <p:nvSpPr>
          <p:cNvPr id="9" name="Rectangle 8"/>
          <p:cNvSpPr/>
          <p:nvPr/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8707312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72" r:id="rId3"/>
    <p:sldLayoutId id="2147483663" r:id="rId4"/>
    <p:sldLayoutId id="2147483664" r:id="rId5"/>
    <p:sldLayoutId id="2147483665" r:id="rId6"/>
    <p:sldLayoutId id="2147483673" r:id="rId7"/>
    <p:sldLayoutId id="2147483666" r:id="rId8"/>
    <p:sldLayoutId id="2147483667" r:id="rId9"/>
    <p:sldLayoutId id="2147483668" r:id="rId10"/>
    <p:sldLayoutId id="2147483669" r:id="rId11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2800" b="0" kern="1200" cap="all">
          <a:solidFill>
            <a:schemeClr val="bg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060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800" kern="1200">
          <a:solidFill>
            <a:schemeClr val="tx2"/>
          </a:solidFill>
          <a:latin typeface="+mn-lt"/>
          <a:ea typeface="+mn-ea"/>
          <a:cs typeface="+mn-cs"/>
        </a:defRPr>
      </a:lvl1pPr>
      <a:lvl2pPr marL="6300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600" kern="1200">
          <a:solidFill>
            <a:schemeClr val="tx2"/>
          </a:solidFill>
          <a:latin typeface="+mn-lt"/>
          <a:ea typeface="+mn-ea"/>
          <a:cs typeface="+mn-cs"/>
        </a:defRPr>
      </a:lvl2pPr>
      <a:lvl3pPr marL="900000" indent="-270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400" kern="1200">
          <a:solidFill>
            <a:schemeClr val="tx2"/>
          </a:solidFill>
          <a:latin typeface="+mn-lt"/>
          <a:ea typeface="+mn-ea"/>
          <a:cs typeface="+mn-cs"/>
        </a:defRPr>
      </a:lvl3pPr>
      <a:lvl4pPr marL="1242000" indent="-234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4pPr>
      <a:lvl5pPr marL="1602000" indent="-234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5pPr>
      <a:lvl6pPr marL="19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6pPr>
      <a:lvl7pPr marL="22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7pPr>
      <a:lvl8pPr marL="25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8pPr>
      <a:lvl9pPr marL="28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png"/><Relationship Id="rId4" Type="http://schemas.openxmlformats.org/officeDocument/2006/relationships/image" Target="../media/image6.sv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6.sv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png"/><Relationship Id="rId4" Type="http://schemas.openxmlformats.org/officeDocument/2006/relationships/image" Target="../media/image6.sv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1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hyperlink" Target="mailto:Ashley.Wallace@Maryland.gov" TargetMode="External"/><Relationship Id="rId2" Type="http://schemas.openxmlformats.org/officeDocument/2006/relationships/hyperlink" Target="https://go.microsoft.com/fwlink/?linkid=2007348" TargetMode="External"/><Relationship Id="rId1" Type="http://schemas.openxmlformats.org/officeDocument/2006/relationships/slideLayout" Target="../slideLayouts/slideLayout8.xml"/><Relationship Id="rId5" Type="http://schemas.openxmlformats.org/officeDocument/2006/relationships/hyperlink" Target="mailto:Ronda.Brown@Maryland.gov" TargetMode="External"/><Relationship Id="rId4" Type="http://schemas.openxmlformats.org/officeDocument/2006/relationships/hyperlink" Target="mailto:Angela.Carroll@Maryland.gov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hyperlink" Target="https://pcsdata.mhec.maryland.gov/MHECPCSWEB/Login.aspx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tx1"/>
            </a:gs>
            <a:gs pos="100000">
              <a:schemeClr val="accent4">
                <a:lumMod val="60000"/>
                <a:lumOff val="40000"/>
              </a:schemeClr>
            </a:gs>
          </a:gsLst>
          <a:path path="circle">
            <a:fillToRect l="50000" t="50000" r="100000" b="10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descr="title">
            <a:extLst>
              <a:ext uri="{FF2B5EF4-FFF2-40B4-BE49-F238E27FC236}">
                <a16:creationId xmlns:a16="http://schemas.microsoft.com/office/drawing/2014/main" id="{A6E9EA0F-FD88-464F-99D9-0E151D11E78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59867" y="1431542"/>
            <a:ext cx="11243732" cy="1558546"/>
          </a:xfrm>
        </p:spPr>
        <p:txBody>
          <a:bodyPr anchor="ctr">
            <a:normAutofit fontScale="90000"/>
          </a:bodyPr>
          <a:lstStyle/>
          <a:p>
            <a:pPr algn="ctr"/>
            <a:r>
              <a:rPr lang="en-US" sz="4000" dirty="0" smtClean="0"/>
              <a:t>Maryland Higher Education Commission</a:t>
            </a:r>
            <a:br>
              <a:rPr lang="en-US" sz="4000" dirty="0" smtClean="0"/>
            </a:br>
            <a:r>
              <a:rPr lang="en-US" sz="3200" dirty="0" smtClean="0"/>
              <a:t>division: CAREER AND Workforce education</a:t>
            </a:r>
            <a:r>
              <a:rPr lang="en-US" sz="2700" dirty="0" smtClean="0"/>
              <a:t/>
            </a:r>
            <a:br>
              <a:rPr lang="en-US" sz="2700" dirty="0" smtClean="0"/>
            </a:br>
            <a:endParaRPr lang="en-US" sz="2700" dirty="0"/>
          </a:p>
        </p:txBody>
      </p:sp>
      <p:sp>
        <p:nvSpPr>
          <p:cNvPr id="3" name="Subtitle 2" descr="content">
            <a:extLst>
              <a:ext uri="{FF2B5EF4-FFF2-40B4-BE49-F238E27FC236}">
                <a16:creationId xmlns:a16="http://schemas.microsoft.com/office/drawing/2014/main" id="{7932A20C-8823-4E5C-BF21-C75BA56E76DE}"/>
              </a:ext>
            </a:extLst>
          </p:cNvPr>
          <p:cNvSpPr>
            <a:spLocks noGrp="1"/>
          </p:cNvSpPr>
          <p:nvPr>
            <p:ph type="subTitle" idx="1"/>
          </p:nvPr>
        </p:nvSpPr>
        <p:spPr bwMode="black">
          <a:xfrm>
            <a:off x="742950" y="4142232"/>
            <a:ext cx="10805583" cy="1972817"/>
          </a:xfrm>
        </p:spPr>
        <p:txBody>
          <a:bodyPr anchor="ctr">
            <a:norm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sz="2400" cap="none" dirty="0" smtClean="0">
                <a:solidFill>
                  <a:srgbClr val="FFFFFF"/>
                </a:solidFill>
              </a:rPr>
              <a:t>Ashley Wallace, Ph.D.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sz="2400" cap="none" dirty="0" smtClean="0">
                <a:solidFill>
                  <a:srgbClr val="FFFFFF"/>
                </a:solidFill>
              </a:rPr>
              <a:t>Associate Director, Career and Workforce Education</a:t>
            </a:r>
            <a:endParaRPr lang="en-US" sz="2400" cap="none" dirty="0">
              <a:solidFill>
                <a:srgbClr val="FFFFFF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081489" y="3218902"/>
            <a:ext cx="10128504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dirty="0"/>
              <a:t>Annual </a:t>
            </a:r>
            <a:r>
              <a:rPr lang="en-US" sz="2800" dirty="0" smtClean="0"/>
              <a:t>Report Training</a:t>
            </a:r>
            <a:r>
              <a:rPr lang="en-US" sz="4000" dirty="0"/>
              <a:t/>
            </a:r>
            <a:br>
              <a:rPr lang="en-US" sz="4000" dirty="0"/>
            </a:br>
            <a:r>
              <a:rPr lang="en-US" sz="2800" dirty="0"/>
              <a:t>Monday, August 5, 2019</a:t>
            </a:r>
            <a:br>
              <a:rPr lang="en-US" sz="2800" dirty="0"/>
            </a:br>
            <a:r>
              <a:rPr lang="en-US" sz="2800" dirty="0"/>
              <a:t>10:00 am – 12:00 </a:t>
            </a:r>
            <a:r>
              <a:rPr lang="en-US" sz="2800" dirty="0" smtClean="0"/>
              <a:t>pm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80603781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phic 5" descr="Lightbulb">
            <a:extLst>
              <a:ext uri="{FF2B5EF4-FFF2-40B4-BE49-F238E27FC236}">
                <a16:creationId xmlns:a16="http://schemas.microsoft.com/office/drawing/2014/main" id="{E9661DC4-D526-4678-A1C8-58A8BEB68D38}"/>
              </a:ext>
              <a:ext uri="{C183D7F6-B498-43B3-948B-1728B52AA6E4}">
                <adec:decorative xmlns="" xmlns:adec="http://schemas.microsoft.com/office/drawing/2017/decorative" val="0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866900" y="1939155"/>
            <a:ext cx="2628000" cy="2628000"/>
          </a:xfrm>
          <a:prstGeom prst="rect">
            <a:avLst/>
          </a:prstGeom>
        </p:spPr>
      </p:pic>
      <p:sp>
        <p:nvSpPr>
          <p:cNvPr id="2" name="Title 1" descr="content">
            <a:extLst>
              <a:ext uri="{FF2B5EF4-FFF2-40B4-BE49-F238E27FC236}">
                <a16:creationId xmlns:a16="http://schemas.microsoft.com/office/drawing/2014/main" id="{B6FA4435-3751-4780-9A9B-F91171E793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13580" y="1724008"/>
            <a:ext cx="5315516" cy="1735380"/>
          </a:xfrm>
        </p:spPr>
        <p:txBody>
          <a:bodyPr>
            <a:normAutofit fontScale="90000"/>
          </a:bodyPr>
          <a:lstStyle/>
          <a:p>
            <a:r>
              <a:rPr lang="en-US" sz="3100" u="sng" dirty="0" err="1" smtClean="0"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stATEMENT</a:t>
            </a:r>
            <a:r>
              <a:rPr lang="en-US" sz="3100" dirty="0" smtClean="0"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: </a:t>
            </a:r>
            <a:br>
              <a:rPr lang="en-US" sz="3100" dirty="0" smtClean="0"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en-US" sz="3100" dirty="0" smtClean="0"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SOME OF MY STUDENTS RECEIVED FINANCIAL AID LAST YEAR.</a:t>
            </a:r>
            <a:r>
              <a:rPr lang="en-US" dirty="0"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/>
            </a:r>
            <a:br>
              <a:rPr lang="en-US" dirty="0"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en-US" dirty="0"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/>
            </a:r>
            <a:br>
              <a:rPr lang="en-US" dirty="0"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en-US" dirty="0"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/>
            </a:r>
            <a:br>
              <a:rPr lang="en-US" dirty="0"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</a:br>
            <a:endParaRPr lang="en-US" dirty="0">
              <a:latin typeface="+mn-lt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336758" y="941832"/>
            <a:ext cx="1728358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dirty="0" smtClean="0">
                <a:solidFill>
                  <a:schemeClr val="bg1"/>
                </a:solidFill>
              </a:rPr>
              <a:t>POLL</a:t>
            </a:r>
            <a:endParaRPr lang="en-US" sz="5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88635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phic 4" descr="Checklist">
            <a:extLst>
              <a:ext uri="{FF2B5EF4-FFF2-40B4-BE49-F238E27FC236}">
                <a16:creationId xmlns:a16="http://schemas.microsoft.com/office/drawing/2014/main" id="{DEF978AA-586E-4790-8E74-51E8F5CE4214}"/>
              </a:ext>
              <a:ext uri="{C183D7F6-B498-43B3-948B-1728B52AA6E4}">
                <adec:decorative xmlns="" xmlns:adec="http://schemas.microsoft.com/office/drawing/2017/decorative" val="0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81192" y="751856"/>
            <a:ext cx="914400" cy="914400"/>
          </a:xfrm>
          <a:prstGeom prst="rect">
            <a:avLst/>
          </a:prstGeom>
        </p:spPr>
      </p:pic>
      <p:sp>
        <p:nvSpPr>
          <p:cNvPr id="2" name="Title 1" descr="title">
            <a:extLst>
              <a:ext uri="{FF2B5EF4-FFF2-40B4-BE49-F238E27FC236}">
                <a16:creationId xmlns:a16="http://schemas.microsoft.com/office/drawing/2014/main" id="{524E7AA8-036D-4F28-96BA-A52B66A33B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i="1" dirty="0" smtClean="0"/>
              <a:t>Annual report – “S-5” Financial Aid</a:t>
            </a: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8286917" y="2747777"/>
            <a:ext cx="3151325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smtClean="0"/>
              <a:t>IF THIS DOESN’T APPLY, CLICK “NO” AND SAVE.</a:t>
            </a:r>
            <a:endParaRPr lang="en-US" sz="24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6442" y="2154091"/>
            <a:ext cx="7162633" cy="4703909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8286917" y="4200333"/>
            <a:ext cx="3647908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IF YOUR STUDENTS RECEIVED FINANCIAL AID, CLICK “YES” AND SAVE.  YOU WILL BE UNABLE TO ENTER NUMBERS IN THE FIELDS BELOW IF THE “NO” CHECK BOX IS HIGHLIGHTED. </a:t>
            </a:r>
            <a:endParaRPr lang="en-US" sz="2000" dirty="0"/>
          </a:p>
        </p:txBody>
      </p:sp>
      <p:sp>
        <p:nvSpPr>
          <p:cNvPr id="15" name="Left Arrow 14"/>
          <p:cNvSpPr/>
          <p:nvPr/>
        </p:nvSpPr>
        <p:spPr>
          <a:xfrm>
            <a:off x="8067675" y="2250144"/>
            <a:ext cx="1495425" cy="245406"/>
          </a:xfrm>
          <a:prstGeom prst="leftArrow">
            <a:avLst/>
          </a:prstGeom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80709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3" grpId="0"/>
      <p:bldP spid="1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phic 4" descr="Checklist">
            <a:extLst>
              <a:ext uri="{FF2B5EF4-FFF2-40B4-BE49-F238E27FC236}">
                <a16:creationId xmlns:a16="http://schemas.microsoft.com/office/drawing/2014/main" id="{DEF978AA-586E-4790-8E74-51E8F5CE4214}"/>
              </a:ext>
              <a:ext uri="{C183D7F6-B498-43B3-948B-1728B52AA6E4}">
                <adec:decorative xmlns="" xmlns:adec="http://schemas.microsoft.com/office/drawing/2017/decorative" val="0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81192" y="751856"/>
            <a:ext cx="914400" cy="914400"/>
          </a:xfrm>
          <a:prstGeom prst="rect">
            <a:avLst/>
          </a:prstGeom>
        </p:spPr>
      </p:pic>
      <p:sp>
        <p:nvSpPr>
          <p:cNvPr id="2" name="Title 1" descr="title">
            <a:extLst>
              <a:ext uri="{FF2B5EF4-FFF2-40B4-BE49-F238E27FC236}">
                <a16:creationId xmlns:a16="http://schemas.microsoft.com/office/drawing/2014/main" id="{524E7AA8-036D-4F28-96BA-A52B66A33B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i="1" dirty="0" smtClean="0"/>
              <a:t>Annual report – “S-5” Financial Aid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63337" y="2352675"/>
            <a:ext cx="8677771" cy="3789095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81001" y="2286000"/>
            <a:ext cx="257174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Totals in each column will auto populate.</a:t>
            </a:r>
          </a:p>
          <a:p>
            <a:pPr marL="342900" indent="-342900">
              <a:buAutoNum type="arabicParenBoth"/>
            </a:pPr>
            <a:r>
              <a:rPr lang="en-US" dirty="0" smtClean="0"/>
              <a:t>Award Amounts</a:t>
            </a:r>
          </a:p>
          <a:p>
            <a:pPr marL="342900" indent="-342900">
              <a:buAutoNum type="arabicParenBoth"/>
            </a:pPr>
            <a:r>
              <a:rPr lang="en-US" dirty="0" smtClean="0"/>
              <a:t>Number of Awards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447675" y="3743325"/>
            <a:ext cx="2305049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You </a:t>
            </a:r>
            <a:r>
              <a:rPr lang="en-US" b="1" i="1" u="sng" dirty="0" smtClean="0"/>
              <a:t>must</a:t>
            </a:r>
            <a:r>
              <a:rPr lang="en-US" b="1" i="1" dirty="0" smtClean="0"/>
              <a:t> </a:t>
            </a:r>
            <a:r>
              <a:rPr lang="en-US" dirty="0" smtClean="0"/>
              <a:t>manually enter the “</a:t>
            </a:r>
            <a:r>
              <a:rPr lang="en-US" b="1" dirty="0" smtClean="0"/>
              <a:t>TOTAL UNDUPLICATED NUMBER OF RECIPIENTS…</a:t>
            </a:r>
            <a:r>
              <a:rPr lang="en-US" dirty="0" smtClean="0"/>
              <a:t>” 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447675" y="5591175"/>
            <a:ext cx="9330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SAVE</a:t>
            </a:r>
            <a:r>
              <a:rPr lang="en-US" dirty="0" smtClean="0"/>
              <a:t>…</a:t>
            </a:r>
            <a:endParaRPr lang="en-US" dirty="0"/>
          </a:p>
        </p:txBody>
      </p:sp>
      <p:sp>
        <p:nvSpPr>
          <p:cNvPr id="9" name="Up Arrow 8"/>
          <p:cNvSpPr/>
          <p:nvPr/>
        </p:nvSpPr>
        <p:spPr>
          <a:xfrm>
            <a:off x="6248400" y="6141770"/>
            <a:ext cx="295275" cy="487630"/>
          </a:xfrm>
          <a:prstGeom prst="upArrow">
            <a:avLst/>
          </a:prstGeom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Up Arrow 12"/>
          <p:cNvSpPr/>
          <p:nvPr/>
        </p:nvSpPr>
        <p:spPr>
          <a:xfrm>
            <a:off x="7894437" y="6141770"/>
            <a:ext cx="295275" cy="487630"/>
          </a:xfrm>
          <a:prstGeom prst="upArrow">
            <a:avLst/>
          </a:prstGeom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55378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"/>
                            </p:stCondLst>
                            <p:childTnLst>
                              <p:par>
                                <p:cTn id="2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000"/>
                            </p:stCondLst>
                            <p:childTnLst>
                              <p:par>
                                <p:cTn id="3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3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phic 5" descr="Lightbulb">
            <a:extLst>
              <a:ext uri="{FF2B5EF4-FFF2-40B4-BE49-F238E27FC236}">
                <a16:creationId xmlns:a16="http://schemas.microsoft.com/office/drawing/2014/main" id="{E9661DC4-D526-4678-A1C8-58A8BEB68D38}"/>
              </a:ext>
              <a:ext uri="{C183D7F6-B498-43B3-948B-1728B52AA6E4}">
                <adec:decorative xmlns="" xmlns:adec="http://schemas.microsoft.com/office/drawing/2017/decorative" val="0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866900" y="1939155"/>
            <a:ext cx="2628000" cy="2628000"/>
          </a:xfrm>
          <a:prstGeom prst="rect">
            <a:avLst/>
          </a:prstGeom>
        </p:spPr>
      </p:pic>
      <p:sp>
        <p:nvSpPr>
          <p:cNvPr id="2" name="Title 1" descr="content">
            <a:extLst>
              <a:ext uri="{FF2B5EF4-FFF2-40B4-BE49-F238E27FC236}">
                <a16:creationId xmlns:a16="http://schemas.microsoft.com/office/drawing/2014/main" id="{B6FA4435-3751-4780-9A9B-F91171E793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13580" y="1724008"/>
            <a:ext cx="5315516" cy="1735380"/>
          </a:xfrm>
        </p:spPr>
        <p:txBody>
          <a:bodyPr>
            <a:normAutofit fontScale="90000"/>
          </a:bodyPr>
          <a:lstStyle/>
          <a:p>
            <a:r>
              <a:rPr lang="en-US" sz="3100" u="sng" dirty="0" smtClean="0"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Question</a:t>
            </a:r>
            <a:r>
              <a:rPr lang="en-US" sz="3100" dirty="0" smtClean="0"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: </a:t>
            </a:r>
            <a:br>
              <a:rPr lang="en-US" sz="3100" dirty="0" smtClean="0"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en-US" sz="3100" dirty="0" smtClean="0"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My school’s adjusted gross tuition received for the past year was $50,000.  My GSTF payment is: $125.00 [$50,000 * .25%].</a:t>
            </a:r>
            <a:r>
              <a:rPr lang="en-US" dirty="0"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/>
            </a:r>
            <a:br>
              <a:rPr lang="en-US" dirty="0"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en-US" dirty="0"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/>
            </a:r>
            <a:br>
              <a:rPr lang="en-US" dirty="0"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en-US" dirty="0"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/>
            </a:r>
            <a:br>
              <a:rPr lang="en-US" dirty="0"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</a:br>
            <a:endParaRPr lang="en-US" dirty="0">
              <a:latin typeface="+mn-lt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336758" y="941832"/>
            <a:ext cx="1688283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dirty="0" smtClean="0">
                <a:solidFill>
                  <a:schemeClr val="bg1"/>
                </a:solidFill>
              </a:rPr>
              <a:t>QUIZ</a:t>
            </a:r>
            <a:endParaRPr lang="en-US" sz="5400" dirty="0">
              <a:solidFill>
                <a:schemeClr val="bg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313580" y="3818543"/>
            <a:ext cx="512113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u="sng" dirty="0">
                <a:ea typeface="Tahoma" panose="020B0604030504040204" pitchFamily="34" charset="0"/>
                <a:cs typeface="Tahoma" panose="020B0604030504040204" pitchFamily="34" charset="0"/>
              </a:rPr>
              <a:t>Answer</a:t>
            </a:r>
            <a:r>
              <a:rPr lang="en-US" sz="3200" dirty="0">
                <a:ea typeface="Tahoma" panose="020B0604030504040204" pitchFamily="34" charset="0"/>
                <a:cs typeface="Tahoma" panose="020B0604030504040204" pitchFamily="34" charset="0"/>
              </a:rPr>
              <a:t>: </a:t>
            </a:r>
            <a:r>
              <a:rPr lang="en-US" sz="2800" i="1" dirty="0" smtClean="0">
                <a:ea typeface="Tahoma" panose="020B0604030504040204" pitchFamily="34" charset="0"/>
                <a:cs typeface="Tahoma" panose="020B0604030504040204" pitchFamily="34" charset="0"/>
              </a:rPr>
              <a:t>FALSE.  The minimum payment for any school is $250.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9605090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phic 5" descr="Lightbulb">
            <a:extLst>
              <a:ext uri="{FF2B5EF4-FFF2-40B4-BE49-F238E27FC236}">
                <a16:creationId xmlns:a16="http://schemas.microsoft.com/office/drawing/2014/main" id="{E9661DC4-D526-4678-A1C8-58A8BEB68D38}"/>
              </a:ext>
              <a:ext uri="{C183D7F6-B498-43B3-948B-1728B52AA6E4}">
                <adec:decorative xmlns="" xmlns:adec="http://schemas.microsoft.com/office/drawing/2017/decorative" val="0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866900" y="1939155"/>
            <a:ext cx="2628000" cy="2628000"/>
          </a:xfrm>
          <a:prstGeom prst="rect">
            <a:avLst/>
          </a:prstGeom>
        </p:spPr>
      </p:pic>
      <p:sp>
        <p:nvSpPr>
          <p:cNvPr id="2" name="Title 1" descr="content">
            <a:extLst>
              <a:ext uri="{FF2B5EF4-FFF2-40B4-BE49-F238E27FC236}">
                <a16:creationId xmlns:a16="http://schemas.microsoft.com/office/drawing/2014/main" id="{B6FA4435-3751-4780-9A9B-F91171E793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13580" y="1724008"/>
            <a:ext cx="5315516" cy="1735380"/>
          </a:xfrm>
        </p:spPr>
        <p:txBody>
          <a:bodyPr>
            <a:normAutofit fontScale="90000"/>
          </a:bodyPr>
          <a:lstStyle/>
          <a:p>
            <a:r>
              <a:rPr lang="en-US" sz="3100" u="sng" dirty="0" smtClean="0"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Statement</a:t>
            </a:r>
            <a:r>
              <a:rPr lang="en-US" sz="3100" dirty="0" smtClean="0"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: </a:t>
            </a:r>
            <a:br>
              <a:rPr lang="en-US" sz="3100" dirty="0" smtClean="0"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en-US" sz="3100" dirty="0" smtClean="0"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My school failed to enroll any students last year therefore we did not collect any tuition and we do not have to pay into the GSTF.</a:t>
            </a:r>
            <a:r>
              <a:rPr lang="en-US" dirty="0"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/>
            </a:r>
            <a:br>
              <a:rPr lang="en-US" dirty="0"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en-US" dirty="0"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/>
            </a:r>
            <a:br>
              <a:rPr lang="en-US" dirty="0"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en-US" dirty="0"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/>
            </a:r>
            <a:br>
              <a:rPr lang="en-US" dirty="0"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</a:br>
            <a:endParaRPr lang="en-US" dirty="0">
              <a:latin typeface="+mn-lt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336758" y="941832"/>
            <a:ext cx="1688283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dirty="0" smtClean="0">
                <a:solidFill>
                  <a:schemeClr val="bg1"/>
                </a:solidFill>
              </a:rPr>
              <a:t>QUIZ</a:t>
            </a:r>
            <a:endParaRPr lang="en-US" sz="5400" dirty="0">
              <a:solidFill>
                <a:schemeClr val="bg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313580" y="3818543"/>
            <a:ext cx="5121133" cy="18774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u="sng" dirty="0">
                <a:ea typeface="Tahoma" panose="020B0604030504040204" pitchFamily="34" charset="0"/>
                <a:cs typeface="Tahoma" panose="020B0604030504040204" pitchFamily="34" charset="0"/>
              </a:rPr>
              <a:t>Answer</a:t>
            </a:r>
            <a:r>
              <a:rPr lang="en-US" sz="3200" dirty="0">
                <a:ea typeface="Tahoma" panose="020B0604030504040204" pitchFamily="34" charset="0"/>
                <a:cs typeface="Tahoma" panose="020B0604030504040204" pitchFamily="34" charset="0"/>
              </a:rPr>
              <a:t>: </a:t>
            </a:r>
            <a:r>
              <a:rPr lang="en-US" sz="2800" i="1" dirty="0" smtClean="0">
                <a:ea typeface="Tahoma" panose="020B0604030504040204" pitchFamily="34" charset="0"/>
                <a:cs typeface="Tahoma" panose="020B0604030504040204" pitchFamily="34" charset="0"/>
              </a:rPr>
              <a:t>FALSE.  Even if your adjusted gross tuition is $0, you must still make the minimum GSTF payment.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3685147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phic 4" descr="Checklist">
            <a:extLst>
              <a:ext uri="{FF2B5EF4-FFF2-40B4-BE49-F238E27FC236}">
                <a16:creationId xmlns:a16="http://schemas.microsoft.com/office/drawing/2014/main" id="{DEF978AA-586E-4790-8E74-51E8F5CE4214}"/>
              </a:ext>
              <a:ext uri="{C183D7F6-B498-43B3-948B-1728B52AA6E4}">
                <adec:decorative xmlns="" xmlns:adec="http://schemas.microsoft.com/office/drawing/2017/decorative" val="0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81192" y="751856"/>
            <a:ext cx="914400" cy="914400"/>
          </a:xfrm>
          <a:prstGeom prst="rect">
            <a:avLst/>
          </a:prstGeom>
        </p:spPr>
      </p:pic>
      <p:sp>
        <p:nvSpPr>
          <p:cNvPr id="2" name="Title 1" descr="title">
            <a:extLst>
              <a:ext uri="{FF2B5EF4-FFF2-40B4-BE49-F238E27FC236}">
                <a16:creationId xmlns:a16="http://schemas.microsoft.com/office/drawing/2014/main" id="{524E7AA8-036D-4F28-96BA-A52B66A33B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i="1" dirty="0" smtClean="0"/>
              <a:t>Annual report – “Annual report” tab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5391" y="2100270"/>
            <a:ext cx="5808359" cy="4489704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5"/>
          <a:srcRect l="-448" t="-1222" r="19516" b="1222"/>
          <a:stretch/>
        </p:blipFill>
        <p:spPr>
          <a:xfrm>
            <a:off x="6646583" y="2100270"/>
            <a:ext cx="4964226" cy="44897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10762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phic 4" descr="Checklist">
            <a:extLst>
              <a:ext uri="{FF2B5EF4-FFF2-40B4-BE49-F238E27FC236}">
                <a16:creationId xmlns:a16="http://schemas.microsoft.com/office/drawing/2014/main" id="{DEF978AA-586E-4790-8E74-51E8F5CE4214}"/>
              </a:ext>
              <a:ext uri="{C183D7F6-B498-43B3-948B-1728B52AA6E4}">
                <adec:decorative xmlns="" xmlns:adec="http://schemas.microsoft.com/office/drawing/2017/decorative" val="0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81192" y="751856"/>
            <a:ext cx="914400" cy="914400"/>
          </a:xfrm>
          <a:prstGeom prst="rect">
            <a:avLst/>
          </a:prstGeom>
        </p:spPr>
      </p:pic>
      <p:sp>
        <p:nvSpPr>
          <p:cNvPr id="2" name="Title 1" descr="title">
            <a:extLst>
              <a:ext uri="{FF2B5EF4-FFF2-40B4-BE49-F238E27FC236}">
                <a16:creationId xmlns:a16="http://schemas.microsoft.com/office/drawing/2014/main" id="{524E7AA8-036D-4F28-96BA-A52B66A33B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i="1" dirty="0" smtClean="0"/>
              <a:t>Annual report – “Annual report” tab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90588" y="2394013"/>
            <a:ext cx="10410825" cy="3971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44798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phic 4" descr="Checklist">
            <a:extLst>
              <a:ext uri="{FF2B5EF4-FFF2-40B4-BE49-F238E27FC236}">
                <a16:creationId xmlns:a16="http://schemas.microsoft.com/office/drawing/2014/main" id="{DEF978AA-586E-4790-8E74-51E8F5CE4214}"/>
              </a:ext>
              <a:ext uri="{C183D7F6-B498-43B3-948B-1728B52AA6E4}">
                <adec:decorative xmlns="" xmlns:adec="http://schemas.microsoft.com/office/drawing/2017/decorative" val="0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81192" y="751856"/>
            <a:ext cx="914400" cy="914400"/>
          </a:xfrm>
          <a:prstGeom prst="rect">
            <a:avLst/>
          </a:prstGeom>
        </p:spPr>
      </p:pic>
      <p:sp>
        <p:nvSpPr>
          <p:cNvPr id="2" name="Title 1" descr="title">
            <a:extLst>
              <a:ext uri="{FF2B5EF4-FFF2-40B4-BE49-F238E27FC236}">
                <a16:creationId xmlns:a16="http://schemas.microsoft.com/office/drawing/2014/main" id="{524E7AA8-036D-4F28-96BA-A52B66A33B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i="1" dirty="0" smtClean="0"/>
              <a:t>Annual report – “Annual report” tab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884604" y="2155047"/>
            <a:ext cx="307834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latin typeface="+mj-lt"/>
              </a:rPr>
              <a:t>BUSINESS </a:t>
            </a:r>
            <a:r>
              <a:rPr lang="en-US" sz="2000" b="1" dirty="0">
                <a:latin typeface="+mj-lt"/>
              </a:rPr>
              <a:t>ORGANIZATION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884604" y="2721988"/>
            <a:ext cx="501130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latin typeface="+mj-lt"/>
              </a:rPr>
              <a:t>CHANGE </a:t>
            </a:r>
            <a:r>
              <a:rPr lang="en-US" sz="2000" b="1" dirty="0">
                <a:latin typeface="+mj-lt"/>
              </a:rPr>
              <a:t>OF OWNERSHIP AND/OR CONTROL</a:t>
            </a:r>
          </a:p>
        </p:txBody>
      </p:sp>
      <p:sp>
        <p:nvSpPr>
          <p:cNvPr id="4" name="Rectangle 3"/>
          <p:cNvSpPr/>
          <p:nvPr/>
        </p:nvSpPr>
        <p:spPr>
          <a:xfrm>
            <a:off x="884604" y="3225779"/>
            <a:ext cx="358303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b="1" dirty="0" smtClean="0">
                <a:solidFill>
                  <a:srgbClr val="333333"/>
                </a:solidFill>
                <a:latin typeface="+mj-lt"/>
              </a:rPr>
              <a:t>INSURANCE </a:t>
            </a:r>
            <a:r>
              <a:rPr lang="en-US" sz="2000" b="1" dirty="0">
                <a:solidFill>
                  <a:srgbClr val="333333"/>
                </a:solidFill>
                <a:latin typeface="+mj-lt"/>
              </a:rPr>
              <a:t>AND INSPECTIONS</a:t>
            </a:r>
            <a:endParaRPr lang="en-US" sz="2000" b="1" dirty="0">
              <a:latin typeface="+mj-lt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884604" y="3758264"/>
            <a:ext cx="6096000" cy="707886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2000" b="1" dirty="0" smtClean="0">
                <a:solidFill>
                  <a:srgbClr val="333333"/>
                </a:solidFill>
                <a:latin typeface="+mj-lt"/>
              </a:rPr>
              <a:t>ADVERSE </a:t>
            </a:r>
            <a:r>
              <a:rPr lang="en-US" sz="2000" b="1" dirty="0">
                <a:solidFill>
                  <a:srgbClr val="333333"/>
                </a:solidFill>
                <a:latin typeface="+mj-lt"/>
              </a:rPr>
              <a:t>GOVERNMENT AND ACCREDITATION REPORTS</a:t>
            </a:r>
            <a:endParaRPr lang="en-US" sz="2000" b="1" dirty="0">
              <a:latin typeface="+mj-lt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6689846" y="2152117"/>
            <a:ext cx="170110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b="1" dirty="0" smtClean="0">
                <a:solidFill>
                  <a:srgbClr val="333333"/>
                </a:solidFill>
                <a:latin typeface="+mj-lt"/>
              </a:rPr>
              <a:t>BANKRUPTCY</a:t>
            </a:r>
            <a:endParaRPr lang="en-US" sz="2000" b="1" dirty="0">
              <a:latin typeface="+mj-lt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884604" y="4635911"/>
            <a:ext cx="295715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b="1" dirty="0" smtClean="0">
                <a:solidFill>
                  <a:srgbClr val="333333"/>
                </a:solidFill>
                <a:latin typeface="+mj-lt"/>
              </a:rPr>
              <a:t>JUDGEMENTS </a:t>
            </a:r>
            <a:r>
              <a:rPr lang="en-US" sz="2000" b="1" dirty="0">
                <a:solidFill>
                  <a:srgbClr val="333333"/>
                </a:solidFill>
                <a:latin typeface="+mj-lt"/>
              </a:rPr>
              <a:t>AND LIENS</a:t>
            </a:r>
            <a:endParaRPr lang="en-US" sz="2000" b="1" dirty="0">
              <a:latin typeface="+mj-lt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6689846" y="2762856"/>
            <a:ext cx="426834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b="1" dirty="0" smtClean="0">
                <a:solidFill>
                  <a:srgbClr val="333333"/>
                </a:solidFill>
                <a:latin typeface="+mj-lt"/>
              </a:rPr>
              <a:t>PRIVATE </a:t>
            </a:r>
            <a:r>
              <a:rPr lang="en-US" sz="2000" b="1" dirty="0">
                <a:solidFill>
                  <a:srgbClr val="333333"/>
                </a:solidFill>
                <a:latin typeface="+mj-lt"/>
              </a:rPr>
              <a:t>STUDENT LOAN PROGRAMS</a:t>
            </a:r>
            <a:endParaRPr lang="en-US" sz="2000" dirty="0">
              <a:latin typeface="+mj-lt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6689846" y="3196983"/>
            <a:ext cx="204889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b="1" dirty="0" smtClean="0">
                <a:solidFill>
                  <a:srgbClr val="333333"/>
                </a:solidFill>
                <a:latin typeface="+mj-lt"/>
              </a:rPr>
              <a:t>ACCREDITATION</a:t>
            </a:r>
            <a:endParaRPr lang="en-US" sz="2000" dirty="0">
              <a:latin typeface="+mj-lt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6689846" y="3744214"/>
            <a:ext cx="327711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b="1" dirty="0" smtClean="0">
                <a:solidFill>
                  <a:srgbClr val="333333"/>
                </a:solidFill>
                <a:latin typeface="+mj-lt"/>
              </a:rPr>
              <a:t>ADDITIONAL </a:t>
            </a:r>
            <a:r>
              <a:rPr lang="en-US" sz="2000" b="1" dirty="0">
                <a:solidFill>
                  <a:srgbClr val="333333"/>
                </a:solidFill>
                <a:latin typeface="+mj-lt"/>
              </a:rPr>
              <a:t>INFORMATION</a:t>
            </a:r>
            <a:endParaRPr lang="en-US" sz="2000" b="1" dirty="0">
              <a:latin typeface="+mj-lt"/>
            </a:endParaRPr>
          </a:p>
        </p:txBody>
      </p:sp>
      <p:graphicFrame>
        <p:nvGraphicFramePr>
          <p:cNvPr id="15" name="Table 1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32811348"/>
              </p:ext>
            </p:extLst>
          </p:nvPr>
        </p:nvGraphicFramePr>
        <p:xfrm>
          <a:off x="6814238" y="4733547"/>
          <a:ext cx="3575304" cy="304800"/>
        </p:xfrm>
        <a:graphic>
          <a:graphicData uri="http://schemas.openxmlformats.org/drawingml/2006/table">
            <a:tbl>
              <a:tblPr/>
              <a:tblGrid>
                <a:gridCol w="357530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l"/>
                      <a:r>
                        <a:rPr lang="en-US" sz="2000" b="1" u="none" dirty="0" smtClean="0">
                          <a:effectLst/>
                        </a:rPr>
                        <a:t>AFFIDAVIT</a:t>
                      </a:r>
                      <a:endParaRPr lang="en-US" sz="2000" u="none" dirty="0"/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20" name="TextBox 19"/>
          <p:cNvSpPr txBox="1"/>
          <p:nvPr/>
        </p:nvSpPr>
        <p:spPr>
          <a:xfrm>
            <a:off x="907721" y="5728807"/>
            <a:ext cx="1037655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dirty="0" smtClean="0"/>
              <a:t>Additional Information that you must provide…  Upload all required documents.</a:t>
            </a:r>
            <a:endParaRPr lang="en-US" sz="2400" i="1" dirty="0"/>
          </a:p>
        </p:txBody>
      </p:sp>
    </p:spTree>
    <p:extLst>
      <p:ext uri="{BB962C8B-B14F-4D97-AF65-F5344CB8AC3E}">
        <p14:creationId xmlns:p14="http://schemas.microsoft.com/office/powerpoint/2010/main" val="42082909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6" dur="50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phic 4" descr="Checklist">
            <a:extLst>
              <a:ext uri="{FF2B5EF4-FFF2-40B4-BE49-F238E27FC236}">
                <a16:creationId xmlns:a16="http://schemas.microsoft.com/office/drawing/2014/main" id="{DEF978AA-586E-4790-8E74-51E8F5CE4214}"/>
              </a:ext>
              <a:ext uri="{C183D7F6-B498-43B3-948B-1728B52AA6E4}">
                <adec:decorative xmlns="" xmlns:adec="http://schemas.microsoft.com/office/drawing/2017/decorative" val="0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81192" y="751856"/>
            <a:ext cx="914400" cy="914400"/>
          </a:xfrm>
          <a:prstGeom prst="rect">
            <a:avLst/>
          </a:prstGeom>
        </p:spPr>
      </p:pic>
      <p:sp>
        <p:nvSpPr>
          <p:cNvPr id="2" name="Title 1" descr="title">
            <a:extLst>
              <a:ext uri="{FF2B5EF4-FFF2-40B4-BE49-F238E27FC236}">
                <a16:creationId xmlns:a16="http://schemas.microsoft.com/office/drawing/2014/main" id="{524E7AA8-036D-4F28-96BA-A52B66A33B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i="1" dirty="0" smtClean="0"/>
              <a:t>Annual report – “program report”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4888" y="1862190"/>
            <a:ext cx="8791408" cy="4806590"/>
          </a:xfrm>
          <a:prstGeom prst="rect">
            <a:avLst/>
          </a:prstGeom>
        </p:spPr>
      </p:pic>
      <p:sp>
        <p:nvSpPr>
          <p:cNvPr id="16" name="Left Arrow 15"/>
          <p:cNvSpPr/>
          <p:nvPr/>
        </p:nvSpPr>
        <p:spPr>
          <a:xfrm>
            <a:off x="9372600" y="5806440"/>
            <a:ext cx="1609344" cy="356616"/>
          </a:xfrm>
          <a:prstGeom prst="leftArrow">
            <a:avLst/>
          </a:prstGeom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Box 16"/>
          <p:cNvSpPr txBox="1"/>
          <p:nvPr/>
        </p:nvSpPr>
        <p:spPr>
          <a:xfrm>
            <a:off x="9473628" y="5437108"/>
            <a:ext cx="16546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Click on “Edit”.</a:t>
            </a:r>
            <a:endParaRPr lang="en-US" dirty="0"/>
          </a:p>
        </p:txBody>
      </p:sp>
      <p:sp>
        <p:nvSpPr>
          <p:cNvPr id="18" name="Rectangle 17"/>
          <p:cNvSpPr/>
          <p:nvPr/>
        </p:nvSpPr>
        <p:spPr>
          <a:xfrm>
            <a:off x="581192" y="5596128"/>
            <a:ext cx="598384" cy="722376"/>
          </a:xfrm>
          <a:prstGeom prst="rect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76200">
                <a:solidFill>
                  <a:schemeClr val="tx1"/>
                </a:solidFill>
              </a:ln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9710928" y="2752343"/>
            <a:ext cx="141732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 smtClean="0"/>
              <a:t>Program ID becomes important for Excel Template.</a:t>
            </a:r>
            <a:endParaRPr lang="en-US" i="1" dirty="0"/>
          </a:p>
        </p:txBody>
      </p:sp>
    </p:spTree>
    <p:extLst>
      <p:ext uri="{BB962C8B-B14F-4D97-AF65-F5344CB8AC3E}">
        <p14:creationId xmlns:p14="http://schemas.microsoft.com/office/powerpoint/2010/main" val="19085126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phic 4" descr="Checklist">
            <a:extLst>
              <a:ext uri="{FF2B5EF4-FFF2-40B4-BE49-F238E27FC236}">
                <a16:creationId xmlns:a16="http://schemas.microsoft.com/office/drawing/2014/main" id="{DEF978AA-586E-4790-8E74-51E8F5CE4214}"/>
              </a:ext>
              <a:ext uri="{C183D7F6-B498-43B3-948B-1728B52AA6E4}">
                <adec:decorative xmlns="" xmlns:adec="http://schemas.microsoft.com/office/drawing/2017/decorative" val="0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81192" y="751856"/>
            <a:ext cx="914400" cy="914400"/>
          </a:xfrm>
          <a:prstGeom prst="rect">
            <a:avLst/>
          </a:prstGeom>
        </p:spPr>
      </p:pic>
      <p:sp>
        <p:nvSpPr>
          <p:cNvPr id="2" name="Title 1" descr="title">
            <a:extLst>
              <a:ext uri="{FF2B5EF4-FFF2-40B4-BE49-F238E27FC236}">
                <a16:creationId xmlns:a16="http://schemas.microsoft.com/office/drawing/2014/main" id="{524E7AA8-036D-4F28-96BA-A52B66A33B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i="1" dirty="0" smtClean="0"/>
              <a:t>Annual report – “program report”</a:t>
            </a:r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9226297" y="2717824"/>
            <a:ext cx="2587751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i="1" dirty="0" smtClean="0"/>
              <a:t>Use the pop-up box to make modifications and include information about VA Benefits, WIA, and Articulation Agreements.</a:t>
            </a:r>
            <a:endParaRPr lang="en-US" sz="2400" i="1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1192" y="2053368"/>
            <a:ext cx="8338947" cy="4559213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327422" y="2717824"/>
            <a:ext cx="6745796" cy="37932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27440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6" dur="50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descr="title">
            <a:extLst>
              <a:ext uri="{FF2B5EF4-FFF2-40B4-BE49-F238E27FC236}">
                <a16:creationId xmlns:a16="http://schemas.microsoft.com/office/drawing/2014/main" id="{1CF94250-8D97-401F-A36C-5B5DB39DDD5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71794" y="1514207"/>
            <a:ext cx="10993549" cy="1475013"/>
          </a:xfrm>
        </p:spPr>
        <p:txBody>
          <a:bodyPr/>
          <a:lstStyle/>
          <a:p>
            <a:r>
              <a:rPr lang="en-US" dirty="0" smtClean="0"/>
              <a:t>agenda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694944" y="3282696"/>
            <a:ext cx="9418320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v"/>
            </a:pPr>
            <a:r>
              <a:rPr lang="en-US" sz="2800" dirty="0" smtClean="0">
                <a:solidFill>
                  <a:schemeClr val="bg1"/>
                </a:solidFill>
              </a:rPr>
              <a:t>Introductions                                 </a:t>
            </a:r>
            <a:r>
              <a:rPr lang="en-US" sz="2800" i="1" dirty="0" smtClean="0">
                <a:solidFill>
                  <a:schemeClr val="bg1"/>
                </a:solidFill>
              </a:rPr>
              <a:t>(10:00 am – 10:15 am)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en-US" sz="2800" dirty="0" smtClean="0">
                <a:solidFill>
                  <a:schemeClr val="bg1"/>
                </a:solidFill>
              </a:rPr>
              <a:t>Annual Report – </a:t>
            </a:r>
            <a:r>
              <a:rPr lang="en-US" sz="2800" i="1" dirty="0" smtClean="0">
                <a:solidFill>
                  <a:schemeClr val="bg1"/>
                </a:solidFill>
              </a:rPr>
              <a:t>Refresher           (10:15 am – 11:15 am)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en-US" sz="2800" i="1" dirty="0" smtClean="0">
                <a:solidFill>
                  <a:schemeClr val="bg1"/>
                </a:solidFill>
              </a:rPr>
              <a:t>HB464</a:t>
            </a:r>
            <a:endParaRPr lang="en-US" sz="2800" dirty="0" smtClean="0">
              <a:solidFill>
                <a:schemeClr val="bg1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en-US" sz="2800" dirty="0" smtClean="0">
                <a:solidFill>
                  <a:schemeClr val="bg1"/>
                </a:solidFill>
              </a:rPr>
              <a:t>Practice with Excel Template     </a:t>
            </a:r>
            <a:r>
              <a:rPr lang="en-US" sz="2800" i="1" dirty="0" smtClean="0">
                <a:solidFill>
                  <a:schemeClr val="bg1"/>
                </a:solidFill>
              </a:rPr>
              <a:t>(11:15 am – 11:45 am)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en-US" sz="2800" dirty="0" smtClean="0">
                <a:solidFill>
                  <a:schemeClr val="bg1"/>
                </a:solidFill>
              </a:rPr>
              <a:t>Break / Refreshments                </a:t>
            </a:r>
            <a:r>
              <a:rPr lang="en-US" sz="2800" i="1" dirty="0" smtClean="0">
                <a:solidFill>
                  <a:schemeClr val="bg1"/>
                </a:solidFill>
              </a:rPr>
              <a:t>(12:00 pm – 12:30 pm)</a:t>
            </a:r>
          </a:p>
          <a:p>
            <a:endParaRPr lang="en-US" sz="2800" dirty="0" smtClean="0">
              <a:solidFill>
                <a:schemeClr val="bg1"/>
              </a:solidFill>
            </a:endParaRPr>
          </a:p>
          <a:p>
            <a:r>
              <a:rPr lang="en-US" sz="2800" dirty="0" smtClean="0">
                <a:solidFill>
                  <a:schemeClr val="bg1"/>
                </a:solidFill>
              </a:rPr>
              <a:t>Special Guests and Giveaways!</a:t>
            </a:r>
            <a:endParaRPr lang="en-US" sz="2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40758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mph" presetSubtype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25"/>
                                  </p:iterate>
                                  <p:childTnLst>
                                    <p:set>
                                      <p:cBhvr override="childStyle">
                                        <p:cTn id="6" dur="20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phic 4" descr="Checklist">
            <a:extLst>
              <a:ext uri="{FF2B5EF4-FFF2-40B4-BE49-F238E27FC236}">
                <a16:creationId xmlns:a16="http://schemas.microsoft.com/office/drawing/2014/main" id="{DEF978AA-586E-4790-8E74-51E8F5CE4214}"/>
              </a:ext>
              <a:ext uri="{C183D7F6-B498-43B3-948B-1728B52AA6E4}">
                <adec:decorative xmlns="" xmlns:adec="http://schemas.microsoft.com/office/drawing/2017/decorative" val="0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81192" y="751856"/>
            <a:ext cx="914400" cy="914400"/>
          </a:xfrm>
          <a:prstGeom prst="rect">
            <a:avLst/>
          </a:prstGeom>
        </p:spPr>
      </p:pic>
      <p:sp>
        <p:nvSpPr>
          <p:cNvPr id="2" name="Title 1" descr="title">
            <a:extLst>
              <a:ext uri="{FF2B5EF4-FFF2-40B4-BE49-F238E27FC236}">
                <a16:creationId xmlns:a16="http://schemas.microsoft.com/office/drawing/2014/main" id="{524E7AA8-036D-4F28-96BA-A52B66A33B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i="1" dirty="0" smtClean="0"/>
              <a:t>Annual report – “personnel”</a:t>
            </a:r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10347746" y="5533964"/>
            <a:ext cx="102314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Click on “Add new record”.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4"/>
          <a:srcRect b="50155"/>
          <a:stretch/>
        </p:blipFill>
        <p:spPr>
          <a:xfrm>
            <a:off x="393573" y="2094738"/>
            <a:ext cx="11237542" cy="3062478"/>
          </a:xfrm>
          <a:prstGeom prst="rect">
            <a:avLst/>
          </a:prstGeom>
        </p:spPr>
      </p:pic>
      <p:sp>
        <p:nvSpPr>
          <p:cNvPr id="4" name="Up Arrow 3"/>
          <p:cNvSpPr/>
          <p:nvPr/>
        </p:nvSpPr>
        <p:spPr>
          <a:xfrm>
            <a:off x="10624965" y="4292436"/>
            <a:ext cx="310896" cy="1122926"/>
          </a:xfrm>
          <a:prstGeom prst="upArrow">
            <a:avLst/>
          </a:prstGeom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00648" y="3748002"/>
            <a:ext cx="9286875" cy="3076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83833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phic 4" descr="Checklist">
            <a:extLst>
              <a:ext uri="{FF2B5EF4-FFF2-40B4-BE49-F238E27FC236}">
                <a16:creationId xmlns:a16="http://schemas.microsoft.com/office/drawing/2014/main" id="{DEF978AA-586E-4790-8E74-51E8F5CE4214}"/>
              </a:ext>
              <a:ext uri="{C183D7F6-B498-43B3-948B-1728B52AA6E4}">
                <adec:decorative xmlns="" xmlns:adec="http://schemas.microsoft.com/office/drawing/2017/decorative" val="0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81192" y="751856"/>
            <a:ext cx="914400" cy="914400"/>
          </a:xfrm>
          <a:prstGeom prst="rect">
            <a:avLst/>
          </a:prstGeom>
        </p:spPr>
      </p:pic>
      <p:sp>
        <p:nvSpPr>
          <p:cNvPr id="2" name="Title 1" descr="title">
            <a:extLst>
              <a:ext uri="{FF2B5EF4-FFF2-40B4-BE49-F238E27FC236}">
                <a16:creationId xmlns:a16="http://schemas.microsoft.com/office/drawing/2014/main" id="{524E7AA8-036D-4F28-96BA-A52B66A33B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i="1" dirty="0" smtClean="0"/>
              <a:t>Annual report – “Testing / Licensing”</a:t>
            </a:r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9192661" y="5655515"/>
            <a:ext cx="179548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Upload testing reports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4"/>
          <a:srcRect l="424" t="440" r="996" b="-440"/>
          <a:stretch/>
        </p:blipFill>
        <p:spPr>
          <a:xfrm>
            <a:off x="435293" y="1921296"/>
            <a:ext cx="8416099" cy="4936704"/>
          </a:xfrm>
          <a:prstGeom prst="rect">
            <a:avLst/>
          </a:prstGeom>
        </p:spPr>
      </p:pic>
      <p:sp>
        <p:nvSpPr>
          <p:cNvPr id="6" name="Left Arrow 5"/>
          <p:cNvSpPr/>
          <p:nvPr/>
        </p:nvSpPr>
        <p:spPr>
          <a:xfrm>
            <a:off x="9125712" y="6301846"/>
            <a:ext cx="1929384" cy="310896"/>
          </a:xfrm>
          <a:prstGeom prst="leftArrow">
            <a:avLst/>
          </a:prstGeom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230945" y="2364321"/>
            <a:ext cx="9229725" cy="3400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76437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phic 4" descr="Checklist">
            <a:extLst>
              <a:ext uri="{FF2B5EF4-FFF2-40B4-BE49-F238E27FC236}">
                <a16:creationId xmlns:a16="http://schemas.microsoft.com/office/drawing/2014/main" id="{DEF978AA-586E-4790-8E74-51E8F5CE4214}"/>
              </a:ext>
              <a:ext uri="{C183D7F6-B498-43B3-948B-1728B52AA6E4}">
                <adec:decorative xmlns="" xmlns:adec="http://schemas.microsoft.com/office/drawing/2017/decorative" val="0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81192" y="751856"/>
            <a:ext cx="914400" cy="914400"/>
          </a:xfrm>
          <a:prstGeom prst="rect">
            <a:avLst/>
          </a:prstGeom>
        </p:spPr>
      </p:pic>
      <p:sp>
        <p:nvSpPr>
          <p:cNvPr id="2" name="Title 1" descr="title">
            <a:extLst>
              <a:ext uri="{FF2B5EF4-FFF2-40B4-BE49-F238E27FC236}">
                <a16:creationId xmlns:a16="http://schemas.microsoft.com/office/drawing/2014/main" id="{524E7AA8-036D-4F28-96BA-A52B66A33B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i="1" dirty="0" smtClean="0"/>
              <a:t>Annual report – “Testing / Licensing”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292396" y="4313480"/>
            <a:ext cx="1183361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ü"/>
            </a:pPr>
            <a:r>
              <a:rPr lang="en-US" sz="2400" dirty="0" smtClean="0"/>
              <a:t>For </a:t>
            </a:r>
            <a:r>
              <a:rPr lang="en-US" sz="2400" b="1" i="1" dirty="0" smtClean="0"/>
              <a:t>Real Estate Schools, </a:t>
            </a:r>
            <a:r>
              <a:rPr lang="en-US" sz="2400" dirty="0" smtClean="0"/>
              <a:t>when looking at PSI testing reports, always report the smallest number between the 2 available (e.g. National vs. State).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en-US" sz="2400" dirty="0" smtClean="0"/>
              <a:t>Students must pass both National and State exams.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en-US" sz="2400" dirty="0" smtClean="0"/>
              <a:t>The data reported should reflect how students performed on their first try.</a:t>
            </a:r>
            <a:endParaRPr lang="en-US" sz="2400" dirty="0"/>
          </a:p>
        </p:txBody>
      </p:sp>
      <p:sp>
        <p:nvSpPr>
          <p:cNvPr id="7" name="Rectangle 6"/>
          <p:cNvSpPr/>
          <p:nvPr/>
        </p:nvSpPr>
        <p:spPr>
          <a:xfrm>
            <a:off x="700064" y="3790260"/>
            <a:ext cx="207300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i="1" u="sng" dirty="0"/>
              <a:t>REMEMBER</a:t>
            </a:r>
            <a:r>
              <a:rPr lang="en-US" sz="2800" dirty="0"/>
              <a:t>:</a:t>
            </a:r>
            <a:r>
              <a:rPr lang="en-US" dirty="0"/>
              <a:t> 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189611" y="2468880"/>
            <a:ext cx="778366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i="1" dirty="0" smtClean="0"/>
              <a:t>Testing/Licensing information on graduates is required of </a:t>
            </a:r>
          </a:p>
          <a:p>
            <a:r>
              <a:rPr lang="en-US" sz="2400" b="1" i="1" dirty="0" smtClean="0"/>
              <a:t>Real Estate Programs and Allied Health Training (Only)</a:t>
            </a:r>
            <a:endParaRPr lang="en-US" sz="2400" b="1" i="1" dirty="0"/>
          </a:p>
        </p:txBody>
      </p:sp>
    </p:spTree>
    <p:extLst>
      <p:ext uri="{BB962C8B-B14F-4D97-AF65-F5344CB8AC3E}">
        <p14:creationId xmlns:p14="http://schemas.microsoft.com/office/powerpoint/2010/main" val="28797011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phic 5" descr="Lightbulb">
            <a:extLst>
              <a:ext uri="{FF2B5EF4-FFF2-40B4-BE49-F238E27FC236}">
                <a16:creationId xmlns:a16="http://schemas.microsoft.com/office/drawing/2014/main" id="{E9661DC4-D526-4678-A1C8-58A8BEB68D38}"/>
              </a:ext>
              <a:ext uri="{C183D7F6-B498-43B3-948B-1728B52AA6E4}">
                <adec:decorative xmlns="" xmlns:adec="http://schemas.microsoft.com/office/drawing/2017/decorative" val="0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866900" y="1939155"/>
            <a:ext cx="2628000" cy="2628000"/>
          </a:xfrm>
          <a:prstGeom prst="rect">
            <a:avLst/>
          </a:prstGeom>
        </p:spPr>
      </p:pic>
      <p:sp>
        <p:nvSpPr>
          <p:cNvPr id="2" name="Title 1" descr="content">
            <a:extLst>
              <a:ext uri="{FF2B5EF4-FFF2-40B4-BE49-F238E27FC236}">
                <a16:creationId xmlns:a16="http://schemas.microsoft.com/office/drawing/2014/main" id="{B6FA4435-3751-4780-9A9B-F91171E793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13580" y="1860483"/>
            <a:ext cx="5315516" cy="1735380"/>
          </a:xfrm>
        </p:spPr>
        <p:txBody>
          <a:bodyPr>
            <a:normAutofit fontScale="90000"/>
          </a:bodyPr>
          <a:lstStyle/>
          <a:p>
            <a:r>
              <a:rPr lang="en-US" sz="3100" u="sng" dirty="0" smtClean="0"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Statement</a:t>
            </a:r>
            <a:r>
              <a:rPr lang="en-US" sz="3100" dirty="0" smtClean="0"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: </a:t>
            </a:r>
            <a:br>
              <a:rPr lang="en-US" sz="3100" dirty="0" smtClean="0"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en-US" sz="3100" dirty="0" smtClean="0"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My real estate school offers a 60-clock hour “principles and Practices of real estate” program.  To be in compliance, the school needs to demonstrate a 50% graduation rate and a 33% test passage rate.</a:t>
            </a:r>
            <a:endParaRPr lang="en-US" dirty="0">
              <a:latin typeface="+mn-lt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336758" y="941832"/>
            <a:ext cx="1688283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dirty="0" smtClean="0">
                <a:solidFill>
                  <a:schemeClr val="bg1"/>
                </a:solidFill>
              </a:rPr>
              <a:t>QUIZ</a:t>
            </a:r>
            <a:endParaRPr lang="en-US" sz="5400" dirty="0">
              <a:solidFill>
                <a:schemeClr val="bg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313580" y="4970687"/>
            <a:ext cx="512113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u="sng" dirty="0">
                <a:ea typeface="Tahoma" panose="020B0604030504040204" pitchFamily="34" charset="0"/>
                <a:cs typeface="Tahoma" panose="020B0604030504040204" pitchFamily="34" charset="0"/>
              </a:rPr>
              <a:t>Answer</a:t>
            </a:r>
            <a:r>
              <a:rPr lang="en-US" sz="3200" dirty="0">
                <a:ea typeface="Tahoma" panose="020B0604030504040204" pitchFamily="34" charset="0"/>
                <a:cs typeface="Tahoma" panose="020B0604030504040204" pitchFamily="34" charset="0"/>
              </a:rPr>
              <a:t>: </a:t>
            </a:r>
            <a:r>
              <a:rPr lang="en-US" sz="2800" i="1" dirty="0" smtClean="0">
                <a:ea typeface="Tahoma" panose="020B0604030504040204" pitchFamily="34" charset="0"/>
                <a:cs typeface="Tahoma" panose="020B0604030504040204" pitchFamily="34" charset="0"/>
              </a:rPr>
              <a:t>TRUE.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8849488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phic 4" descr="Checklist">
            <a:extLst>
              <a:ext uri="{FF2B5EF4-FFF2-40B4-BE49-F238E27FC236}">
                <a16:creationId xmlns:a16="http://schemas.microsoft.com/office/drawing/2014/main" id="{DEF978AA-586E-4790-8E74-51E8F5CE4214}"/>
              </a:ext>
              <a:ext uri="{C183D7F6-B498-43B3-948B-1728B52AA6E4}">
                <adec:decorative xmlns="" xmlns:adec="http://schemas.microsoft.com/office/drawing/2017/decorative" val="0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81192" y="751856"/>
            <a:ext cx="914400" cy="914400"/>
          </a:xfrm>
          <a:prstGeom prst="rect">
            <a:avLst/>
          </a:prstGeom>
        </p:spPr>
      </p:pic>
      <p:sp>
        <p:nvSpPr>
          <p:cNvPr id="2" name="Title 1" descr="title">
            <a:extLst>
              <a:ext uri="{FF2B5EF4-FFF2-40B4-BE49-F238E27FC236}">
                <a16:creationId xmlns:a16="http://schemas.microsoft.com/office/drawing/2014/main" id="{524E7AA8-036D-4F28-96BA-A52B66A33B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i="1" dirty="0" smtClean="0"/>
              <a:t>“Minimum standards”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93824" y="2155317"/>
            <a:ext cx="7404354" cy="4258574"/>
          </a:xfrm>
          <a:prstGeom prst="rect">
            <a:avLst/>
          </a:prstGeom>
          <a:ln w="28575">
            <a:solidFill>
              <a:srgbClr val="903163"/>
            </a:solidFill>
          </a:ln>
        </p:spPr>
      </p:pic>
    </p:spTree>
    <p:extLst>
      <p:ext uri="{BB962C8B-B14F-4D97-AF65-F5344CB8AC3E}">
        <p14:creationId xmlns:p14="http://schemas.microsoft.com/office/powerpoint/2010/main" val="19832279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phic 4" descr="Checklist">
            <a:extLst>
              <a:ext uri="{FF2B5EF4-FFF2-40B4-BE49-F238E27FC236}">
                <a16:creationId xmlns:a16="http://schemas.microsoft.com/office/drawing/2014/main" id="{DEF978AA-586E-4790-8E74-51E8F5CE4214}"/>
              </a:ext>
              <a:ext uri="{C183D7F6-B498-43B3-948B-1728B52AA6E4}">
                <adec:decorative xmlns="" xmlns:adec="http://schemas.microsoft.com/office/drawing/2017/decorative" val="0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81192" y="751856"/>
            <a:ext cx="914400" cy="914400"/>
          </a:xfrm>
          <a:prstGeom prst="rect">
            <a:avLst/>
          </a:prstGeom>
        </p:spPr>
      </p:pic>
      <p:sp>
        <p:nvSpPr>
          <p:cNvPr id="2" name="Title 1" descr="title">
            <a:extLst>
              <a:ext uri="{FF2B5EF4-FFF2-40B4-BE49-F238E27FC236}">
                <a16:creationId xmlns:a16="http://schemas.microsoft.com/office/drawing/2014/main" id="{524E7AA8-036D-4F28-96BA-A52B66A33B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i="1" dirty="0" smtClean="0"/>
              <a:t>Annual Report – student report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858365" y="2159328"/>
            <a:ext cx="28552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(1) STUDENT ENROLLMENT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4233672" y="2147300"/>
            <a:ext cx="28328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(2) STUDENT COMPLETION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7968707" y="2147300"/>
            <a:ext cx="29306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(3) STUDENT EMPLOYMENT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581192" y="1828800"/>
            <a:ext cx="12849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FOCUS ON:</a:t>
            </a:r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5"/>
          <a:srcRect b="14283"/>
          <a:stretch/>
        </p:blipFill>
        <p:spPr>
          <a:xfrm>
            <a:off x="3435948" y="2558901"/>
            <a:ext cx="8272495" cy="3891743"/>
          </a:xfrm>
          <a:prstGeom prst="rect">
            <a:avLst/>
          </a:prstGeom>
        </p:spPr>
      </p:pic>
      <p:sp>
        <p:nvSpPr>
          <p:cNvPr id="14" name="Right Arrow 13"/>
          <p:cNvSpPr/>
          <p:nvPr/>
        </p:nvSpPr>
        <p:spPr>
          <a:xfrm>
            <a:off x="1220358" y="5162327"/>
            <a:ext cx="1270528" cy="402021"/>
          </a:xfrm>
          <a:prstGeom prst="rightArrow">
            <a:avLst/>
          </a:prstGeom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ight Arrow 14"/>
          <p:cNvSpPr/>
          <p:nvPr/>
        </p:nvSpPr>
        <p:spPr>
          <a:xfrm>
            <a:off x="1177770" y="3332437"/>
            <a:ext cx="987891" cy="402021"/>
          </a:xfrm>
          <a:prstGeom prst="rightArrow">
            <a:avLst/>
          </a:prstGeom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/>
          <p:cNvSpPr txBox="1"/>
          <p:nvPr/>
        </p:nvSpPr>
        <p:spPr>
          <a:xfrm>
            <a:off x="416404" y="3101937"/>
            <a:ext cx="11416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smtClean="0"/>
              <a:t>METHOD 1</a:t>
            </a:r>
            <a:endParaRPr lang="en-US" i="1" dirty="0"/>
          </a:p>
        </p:txBody>
      </p:sp>
      <p:sp>
        <p:nvSpPr>
          <p:cNvPr id="17" name="TextBox 16"/>
          <p:cNvSpPr txBox="1"/>
          <p:nvPr/>
        </p:nvSpPr>
        <p:spPr>
          <a:xfrm>
            <a:off x="361840" y="4942010"/>
            <a:ext cx="11624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smtClean="0"/>
              <a:t>METHOD 2</a:t>
            </a:r>
            <a:endParaRPr lang="en-US" i="1" dirty="0"/>
          </a:p>
        </p:txBody>
      </p:sp>
      <p:sp>
        <p:nvSpPr>
          <p:cNvPr id="18" name="TextBox 17"/>
          <p:cNvSpPr txBox="1"/>
          <p:nvPr/>
        </p:nvSpPr>
        <p:spPr>
          <a:xfrm>
            <a:off x="275296" y="3563203"/>
            <a:ext cx="27928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 smtClean="0"/>
              <a:t>(Preferable when you have a few students.)</a:t>
            </a:r>
            <a:endParaRPr lang="en-US" i="1" dirty="0"/>
          </a:p>
        </p:txBody>
      </p:sp>
      <p:sp>
        <p:nvSpPr>
          <p:cNvPr id="19" name="Rectangle 18"/>
          <p:cNvSpPr/>
          <p:nvPr/>
        </p:nvSpPr>
        <p:spPr>
          <a:xfrm>
            <a:off x="275296" y="5415332"/>
            <a:ext cx="258677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i="1" dirty="0"/>
              <a:t>(Preferable when you </a:t>
            </a:r>
            <a:r>
              <a:rPr lang="en-US" i="1" dirty="0" smtClean="0"/>
              <a:t>have </a:t>
            </a:r>
            <a:r>
              <a:rPr lang="en-US" b="1" i="1" dirty="0" smtClean="0"/>
              <a:t>many</a:t>
            </a:r>
            <a:r>
              <a:rPr lang="en-US" b="1" dirty="0" smtClean="0"/>
              <a:t> </a:t>
            </a:r>
            <a:r>
              <a:rPr lang="en-US" i="1" dirty="0" smtClean="0"/>
              <a:t>students</a:t>
            </a:r>
            <a:r>
              <a:rPr lang="en-US" i="1" dirty="0"/>
              <a:t>.)</a:t>
            </a:r>
          </a:p>
        </p:txBody>
      </p:sp>
    </p:spTree>
    <p:extLst>
      <p:ext uri="{BB962C8B-B14F-4D97-AF65-F5344CB8AC3E}">
        <p14:creationId xmlns:p14="http://schemas.microsoft.com/office/powerpoint/2010/main" val="28517089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 animBg="1"/>
      <p:bldP spid="16" grpId="0"/>
      <p:bldP spid="17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phic 4" descr="Checklist">
            <a:extLst>
              <a:ext uri="{FF2B5EF4-FFF2-40B4-BE49-F238E27FC236}">
                <a16:creationId xmlns:a16="http://schemas.microsoft.com/office/drawing/2014/main" id="{DEF978AA-586E-4790-8E74-51E8F5CE4214}"/>
              </a:ext>
              <a:ext uri="{C183D7F6-B498-43B3-948B-1728B52AA6E4}">
                <adec:decorative xmlns="" xmlns:adec="http://schemas.microsoft.com/office/drawing/2017/decorative" val="0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81192" y="751856"/>
            <a:ext cx="914400" cy="914400"/>
          </a:xfrm>
          <a:prstGeom prst="rect">
            <a:avLst/>
          </a:prstGeom>
        </p:spPr>
      </p:pic>
      <p:sp>
        <p:nvSpPr>
          <p:cNvPr id="2" name="Title 1" descr="title">
            <a:extLst>
              <a:ext uri="{FF2B5EF4-FFF2-40B4-BE49-F238E27FC236}">
                <a16:creationId xmlns:a16="http://schemas.microsoft.com/office/drawing/2014/main" id="{524E7AA8-036D-4F28-96BA-A52B66A33B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i="1" dirty="0" smtClean="0"/>
              <a:t>Annual Report – student report</a:t>
            </a:r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353933" y="1949533"/>
            <a:ext cx="69733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smtClean="0"/>
              <a:t>METHOD 1: </a:t>
            </a:r>
            <a:r>
              <a:rPr lang="en-US" dirty="0" smtClean="0"/>
              <a:t>Entering individual student records </a:t>
            </a:r>
            <a:r>
              <a:rPr lang="en-US" b="1" i="1" dirty="0" smtClean="0"/>
              <a:t>directly</a:t>
            </a:r>
            <a:r>
              <a:rPr lang="en-US" dirty="0" smtClean="0"/>
              <a:t> into the system</a:t>
            </a:r>
            <a:endParaRPr lang="en-US" i="1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81192" y="2311582"/>
            <a:ext cx="4804333" cy="4356923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6"/>
          <a:srcRect t="29146"/>
          <a:stretch/>
        </p:blipFill>
        <p:spPr>
          <a:xfrm>
            <a:off x="5467784" y="2318865"/>
            <a:ext cx="6406091" cy="43642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36949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phic 4" descr="Checklist">
            <a:extLst>
              <a:ext uri="{FF2B5EF4-FFF2-40B4-BE49-F238E27FC236}">
                <a16:creationId xmlns:a16="http://schemas.microsoft.com/office/drawing/2014/main" id="{DEF978AA-586E-4790-8E74-51E8F5CE4214}"/>
              </a:ext>
              <a:ext uri="{C183D7F6-B498-43B3-948B-1728B52AA6E4}">
                <adec:decorative xmlns="" xmlns:adec="http://schemas.microsoft.com/office/drawing/2017/decorative" val="0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81192" y="751856"/>
            <a:ext cx="914400" cy="914400"/>
          </a:xfrm>
          <a:prstGeom prst="rect">
            <a:avLst/>
          </a:prstGeom>
        </p:spPr>
      </p:pic>
      <p:sp>
        <p:nvSpPr>
          <p:cNvPr id="2" name="Title 1" descr="title">
            <a:extLst>
              <a:ext uri="{FF2B5EF4-FFF2-40B4-BE49-F238E27FC236}">
                <a16:creationId xmlns:a16="http://schemas.microsoft.com/office/drawing/2014/main" id="{524E7AA8-036D-4F28-96BA-A52B66A33B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i="1" dirty="0" smtClean="0"/>
              <a:t>Annual Report – student report</a:t>
            </a:r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353933" y="1949533"/>
            <a:ext cx="35330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smtClean="0"/>
              <a:t>METHOD 2: Use the EXCEL Template</a:t>
            </a:r>
            <a:endParaRPr lang="en-US" i="1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4819" y="2431536"/>
            <a:ext cx="10942364" cy="3933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28318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phic 4" descr="Checklist">
            <a:extLst>
              <a:ext uri="{FF2B5EF4-FFF2-40B4-BE49-F238E27FC236}">
                <a16:creationId xmlns:a16="http://schemas.microsoft.com/office/drawing/2014/main" id="{DEF978AA-586E-4790-8E74-51E8F5CE4214}"/>
              </a:ext>
              <a:ext uri="{C183D7F6-B498-43B3-948B-1728B52AA6E4}">
                <adec:decorative xmlns="" xmlns:adec="http://schemas.microsoft.com/office/drawing/2017/decorative" val="0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81192" y="751856"/>
            <a:ext cx="914400" cy="914400"/>
          </a:xfrm>
          <a:prstGeom prst="rect">
            <a:avLst/>
          </a:prstGeom>
        </p:spPr>
      </p:pic>
      <p:sp>
        <p:nvSpPr>
          <p:cNvPr id="2" name="Title 1" descr="title">
            <a:extLst>
              <a:ext uri="{FF2B5EF4-FFF2-40B4-BE49-F238E27FC236}">
                <a16:creationId xmlns:a16="http://schemas.microsoft.com/office/drawing/2014/main" id="{524E7AA8-036D-4F28-96BA-A52B66A33B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i="1" dirty="0" smtClean="0"/>
              <a:t>Annual report – “Uploads”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1861" y="1901953"/>
            <a:ext cx="7831311" cy="4882896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8686275" y="2138356"/>
            <a:ext cx="226823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i="1" dirty="0" smtClean="0"/>
              <a:t>Please provide </a:t>
            </a:r>
            <a:r>
              <a:rPr lang="en-US" sz="2400" b="1" i="1" u="sng" dirty="0" smtClean="0"/>
              <a:t>up-to-date </a:t>
            </a:r>
            <a:r>
              <a:rPr lang="en-US" sz="2400" i="1" dirty="0" smtClean="0"/>
              <a:t>versions!</a:t>
            </a:r>
            <a:endParaRPr lang="en-US" sz="2400" i="1" dirty="0"/>
          </a:p>
        </p:txBody>
      </p:sp>
      <p:sp>
        <p:nvSpPr>
          <p:cNvPr id="8" name="TextBox 7"/>
          <p:cNvSpPr txBox="1"/>
          <p:nvPr/>
        </p:nvSpPr>
        <p:spPr>
          <a:xfrm>
            <a:off x="2148840" y="2515046"/>
            <a:ext cx="13441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Step 1</a:t>
            </a:r>
            <a:endParaRPr lang="en-US" sz="3600" dirty="0"/>
          </a:p>
        </p:txBody>
      </p:sp>
      <p:sp>
        <p:nvSpPr>
          <p:cNvPr id="11" name="TextBox 10"/>
          <p:cNvSpPr txBox="1"/>
          <p:nvPr/>
        </p:nvSpPr>
        <p:spPr>
          <a:xfrm>
            <a:off x="4868234" y="2515046"/>
            <a:ext cx="177030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Step 2</a:t>
            </a:r>
            <a:endParaRPr lang="en-US" sz="3600" dirty="0"/>
          </a:p>
        </p:txBody>
      </p:sp>
      <p:sp>
        <p:nvSpPr>
          <p:cNvPr id="12" name="TextBox 11"/>
          <p:cNvSpPr txBox="1"/>
          <p:nvPr/>
        </p:nvSpPr>
        <p:spPr>
          <a:xfrm>
            <a:off x="8686275" y="3697070"/>
            <a:ext cx="242368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If you upload a 2</a:t>
            </a:r>
            <a:r>
              <a:rPr lang="en-US" sz="2400" baseline="30000" dirty="0" smtClean="0"/>
              <a:t>nd</a:t>
            </a:r>
            <a:r>
              <a:rPr lang="en-US" sz="2400" dirty="0" smtClean="0"/>
              <a:t> file, it will overwrite the 1</a:t>
            </a:r>
            <a:r>
              <a:rPr lang="en-US" sz="2400" baseline="30000" dirty="0" smtClean="0"/>
              <a:t>st</a:t>
            </a:r>
            <a:r>
              <a:rPr lang="en-US" sz="2400" dirty="0" smtClean="0"/>
              <a:t>.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881729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phic 4" descr="Checklist">
            <a:extLst>
              <a:ext uri="{FF2B5EF4-FFF2-40B4-BE49-F238E27FC236}">
                <a16:creationId xmlns:a16="http://schemas.microsoft.com/office/drawing/2014/main" id="{DEF978AA-586E-4790-8E74-51E8F5CE4214}"/>
              </a:ext>
              <a:ext uri="{C183D7F6-B498-43B3-948B-1728B52AA6E4}">
                <adec:decorative xmlns="" xmlns:adec="http://schemas.microsoft.com/office/drawing/2017/decorative" val="0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81192" y="751856"/>
            <a:ext cx="914400" cy="914400"/>
          </a:xfrm>
          <a:prstGeom prst="rect">
            <a:avLst/>
          </a:prstGeom>
        </p:spPr>
      </p:pic>
      <p:sp>
        <p:nvSpPr>
          <p:cNvPr id="2" name="Title 1" descr="title">
            <a:extLst>
              <a:ext uri="{FF2B5EF4-FFF2-40B4-BE49-F238E27FC236}">
                <a16:creationId xmlns:a16="http://schemas.microsoft.com/office/drawing/2014/main" id="{524E7AA8-036D-4F28-96BA-A52B66A33B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i="1" dirty="0" smtClean="0"/>
              <a:t>Annual report – “affidavit”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1038392" y="1982908"/>
            <a:ext cx="558186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i="1" dirty="0" smtClean="0"/>
              <a:t>You will be unable to submit the affidavit if parts of your Annual Report are missing.</a:t>
            </a:r>
            <a:endParaRPr lang="en-US" sz="2400" i="1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10287" y="2852225"/>
            <a:ext cx="5803177" cy="2229373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038392" y="4531338"/>
            <a:ext cx="45304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Sign your name on a blank piece of paper.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1038392" y="4061680"/>
            <a:ext cx="14029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i="1" u="sng" dirty="0" smtClean="0"/>
              <a:t>Instructions</a:t>
            </a:r>
            <a:r>
              <a:rPr lang="en-US" dirty="0" smtClean="0"/>
              <a:t>: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1038392" y="5081598"/>
            <a:ext cx="43412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Scan and save signature as a “jpeg” file.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1038392" y="5679150"/>
            <a:ext cx="25811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Upload the signature.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59036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descr="title">
            <a:extLst>
              <a:ext uri="{FF2B5EF4-FFF2-40B4-BE49-F238E27FC236}">
                <a16:creationId xmlns:a16="http://schemas.microsoft.com/office/drawing/2014/main" id="{1CF94250-8D97-401F-A36C-5B5DB39DDD5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69101" y="691247"/>
            <a:ext cx="10993549" cy="1475013"/>
          </a:xfrm>
        </p:spPr>
        <p:txBody>
          <a:bodyPr/>
          <a:lstStyle/>
          <a:p>
            <a:r>
              <a:rPr lang="en-US" dirty="0" smtClean="0"/>
              <a:t>Overview &amp; Purpose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813816" y="3419856"/>
            <a:ext cx="10890504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chemeClr val="bg1"/>
                </a:solidFill>
              </a:rPr>
              <a:t>COMAR </a:t>
            </a:r>
            <a:r>
              <a:rPr lang="en-US" sz="2800" i="1" dirty="0" smtClean="0">
                <a:solidFill>
                  <a:schemeClr val="bg1"/>
                </a:solidFill>
              </a:rPr>
              <a:t>13B.01.01.06</a:t>
            </a:r>
            <a:endParaRPr lang="en-US" sz="2800" i="1" dirty="0">
              <a:solidFill>
                <a:schemeClr val="bg1"/>
              </a:solidFill>
            </a:endParaRPr>
          </a:p>
          <a:p>
            <a:r>
              <a:rPr lang="en-US" sz="2800" b="1" dirty="0">
                <a:solidFill>
                  <a:schemeClr val="bg1"/>
                </a:solidFill>
              </a:rPr>
              <a:t>.06 School Reports.</a:t>
            </a:r>
          </a:p>
          <a:p>
            <a:r>
              <a:rPr lang="en-US" sz="2800" dirty="0">
                <a:solidFill>
                  <a:schemeClr val="bg1"/>
                </a:solidFill>
              </a:rPr>
              <a:t>A. Annual School Report. An approved school is required to submit an annual report each year on forms and on a schedule provided by the Secretary. This report covers the fiscal and managerial aspects of the school's operation and other information as required by the Secretary.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94944" y="2034861"/>
            <a:ext cx="1100937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buAutoNum type="arabicPeriod"/>
            </a:pPr>
            <a:r>
              <a:rPr lang="en-US" sz="2800" dirty="0" smtClean="0"/>
              <a:t>All private career schools are required to submit an Annual Report.</a:t>
            </a:r>
          </a:p>
          <a:p>
            <a:pPr marL="514350" indent="-514350">
              <a:buAutoNum type="arabicPeriod"/>
            </a:pPr>
            <a:r>
              <a:rPr lang="en-US" sz="2800" dirty="0" smtClean="0"/>
              <a:t>Completing the report poses a challenge for many schools.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4520546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phic 4" descr="Checklist">
            <a:extLst>
              <a:ext uri="{FF2B5EF4-FFF2-40B4-BE49-F238E27FC236}">
                <a16:creationId xmlns:a16="http://schemas.microsoft.com/office/drawing/2014/main" id="{DEF978AA-586E-4790-8E74-51E8F5CE4214}"/>
              </a:ext>
              <a:ext uri="{C183D7F6-B498-43B3-948B-1728B52AA6E4}">
                <adec:decorative xmlns="" xmlns:adec="http://schemas.microsoft.com/office/drawing/2017/decorative" val="0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81192" y="751856"/>
            <a:ext cx="914400" cy="914400"/>
          </a:xfrm>
          <a:prstGeom prst="rect">
            <a:avLst/>
          </a:prstGeom>
        </p:spPr>
      </p:pic>
      <p:sp>
        <p:nvSpPr>
          <p:cNvPr id="2" name="Title 1" descr="title">
            <a:extLst>
              <a:ext uri="{FF2B5EF4-FFF2-40B4-BE49-F238E27FC236}">
                <a16:creationId xmlns:a16="http://schemas.microsoft.com/office/drawing/2014/main" id="{524E7AA8-036D-4F28-96BA-A52B66A33B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i="1" dirty="0" smtClean="0"/>
              <a:t>Master checklist</a:t>
            </a:r>
            <a:endParaRPr lang="en-US" i="1" dirty="0"/>
          </a:p>
        </p:txBody>
      </p:sp>
      <p:sp>
        <p:nvSpPr>
          <p:cNvPr id="3" name="Content Placeholder 2" descr="content">
            <a:extLst>
              <a:ext uri="{FF2B5EF4-FFF2-40B4-BE49-F238E27FC236}">
                <a16:creationId xmlns:a16="http://schemas.microsoft.com/office/drawing/2014/main" id="{46EBE25F-EA7E-41D8-8362-014D6953C63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1192" y="2180497"/>
            <a:ext cx="11029615" cy="368327"/>
          </a:xfrm>
        </p:spPr>
        <p:txBody>
          <a:bodyPr/>
          <a:lstStyle/>
          <a:p>
            <a:r>
              <a:rPr lang="en-US" dirty="0" smtClean="0"/>
              <a:t>Use the Master Checklist to ensure that everything has been submitted.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1192" y="2548824"/>
            <a:ext cx="5345707" cy="4309176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45491" y="3507288"/>
            <a:ext cx="5245108" cy="33507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10834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Graphic 8" descr="Head with Gears">
            <a:extLst>
              <a:ext uri="{FF2B5EF4-FFF2-40B4-BE49-F238E27FC236}">
                <a16:creationId xmlns:a16="http://schemas.microsoft.com/office/drawing/2014/main" id="{753F3215-AE85-4BAC-BB66-27697DDC5751}"/>
              </a:ext>
              <a:ext uri="{C183D7F6-B498-43B3-948B-1728B52AA6E4}">
                <adec:decorative xmlns="" xmlns:adec="http://schemas.microsoft.com/office/drawing/2017/decorative" val="0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71666" y="766624"/>
            <a:ext cx="972000" cy="972000"/>
          </a:xfrm>
          <a:prstGeom prst="rect">
            <a:avLst/>
          </a:prstGeom>
        </p:spPr>
      </p:pic>
      <p:sp>
        <p:nvSpPr>
          <p:cNvPr id="2" name="Title 1" descr="title">
            <a:extLst>
              <a:ext uri="{FF2B5EF4-FFF2-40B4-BE49-F238E27FC236}">
                <a16:creationId xmlns:a16="http://schemas.microsoft.com/office/drawing/2014/main" id="{A614F641-0AA4-46DF-B52D-011067E288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Practice</a:t>
            </a:r>
            <a:endParaRPr lang="en-US" dirty="0"/>
          </a:p>
        </p:txBody>
      </p:sp>
      <p:sp>
        <p:nvSpPr>
          <p:cNvPr id="3" name="Text Placeholder 2" descr="Brainstorm Grouping 1">
            <a:extLst>
              <a:ext uri="{FF2B5EF4-FFF2-40B4-BE49-F238E27FC236}">
                <a16:creationId xmlns:a16="http://schemas.microsoft.com/office/drawing/2014/main" id="{75767446-11AA-4C25-B44F-42C94FDE4AD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Transcript A</a:t>
            </a:r>
            <a:endParaRPr lang="en-US" dirty="0"/>
          </a:p>
        </p:txBody>
      </p:sp>
      <p:sp>
        <p:nvSpPr>
          <p:cNvPr id="8" name="Text Placeholder 7" descr="Brainstorm Grouping 2">
            <a:extLst>
              <a:ext uri="{FF2B5EF4-FFF2-40B4-BE49-F238E27FC236}">
                <a16:creationId xmlns:a16="http://schemas.microsoft.com/office/drawing/2014/main" id="{24E329E0-8BAF-4C0F-8C29-DF88C1BCBBB8}"/>
              </a:ext>
            </a:extLst>
          </p:cNvPr>
          <p:cNvSpPr>
            <a:spLocks noGrp="1"/>
          </p:cNvSpPr>
          <p:nvPr>
            <p:ph type="body" idx="13"/>
          </p:nvPr>
        </p:nvSpPr>
        <p:spPr/>
        <p:txBody>
          <a:bodyPr/>
          <a:lstStyle/>
          <a:p>
            <a:r>
              <a:rPr lang="en-US" dirty="0" smtClean="0"/>
              <a:t>Transcript B</a:t>
            </a:r>
            <a:endParaRPr lang="en-US" dirty="0"/>
          </a:p>
        </p:txBody>
      </p:sp>
      <p:sp>
        <p:nvSpPr>
          <p:cNvPr id="4" name="Content Placeholder 3" descr="expectations 1">
            <a:extLst>
              <a:ext uri="{FF2B5EF4-FFF2-40B4-BE49-F238E27FC236}">
                <a16:creationId xmlns:a16="http://schemas.microsoft.com/office/drawing/2014/main" id="{C86B75F4-ECF0-452D-BB80-1416C7E14BDF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 smtClean="0"/>
              <a:t>Reaching Dreams Academy</a:t>
            </a:r>
          </a:p>
          <a:p>
            <a:r>
              <a:rPr lang="en-US" dirty="0" smtClean="0"/>
              <a:t>Program: CNA</a:t>
            </a:r>
          </a:p>
          <a:p>
            <a:r>
              <a:rPr lang="en-US" dirty="0" smtClean="0"/>
              <a:t>Student: Ayesha Williams</a:t>
            </a:r>
            <a:endParaRPr lang="en-US" dirty="0"/>
          </a:p>
        </p:txBody>
      </p:sp>
      <p:sp>
        <p:nvSpPr>
          <p:cNvPr id="6" name="Content Placeholder 5" descr="expectations 2">
            <a:extLst>
              <a:ext uri="{FF2B5EF4-FFF2-40B4-BE49-F238E27FC236}">
                <a16:creationId xmlns:a16="http://schemas.microsoft.com/office/drawing/2014/main" id="{E2A3EC13-9EA6-4C20-BA5C-D7D92AFF848B}"/>
              </a:ext>
            </a:extLst>
          </p:cNvPr>
          <p:cNvSpPr>
            <a:spLocks noGrp="1"/>
          </p:cNvSpPr>
          <p:nvPr>
            <p:ph sz="half" idx="14"/>
          </p:nvPr>
        </p:nvSpPr>
        <p:spPr>
          <a:xfrm>
            <a:off x="4316761" y="2714624"/>
            <a:ext cx="3378403" cy="3194051"/>
          </a:xfrm>
        </p:spPr>
        <p:txBody>
          <a:bodyPr/>
          <a:lstStyle/>
          <a:p>
            <a:r>
              <a:rPr lang="en-US" dirty="0" smtClean="0"/>
              <a:t>Reading Rainbow Institute</a:t>
            </a:r>
          </a:p>
          <a:p>
            <a:r>
              <a:rPr lang="en-US" dirty="0" smtClean="0"/>
              <a:t>Program: Cosmetology</a:t>
            </a:r>
          </a:p>
          <a:p>
            <a:r>
              <a:rPr lang="en-US" dirty="0" smtClean="0"/>
              <a:t>Student: Mark Connelly</a:t>
            </a:r>
            <a:endParaRPr lang="en-US" dirty="0"/>
          </a:p>
          <a:p>
            <a:endParaRPr lang="en-US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21676" y="766584"/>
            <a:ext cx="914479" cy="9144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75991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 descr="title">
            <a:extLst>
              <a:ext uri="{FF2B5EF4-FFF2-40B4-BE49-F238E27FC236}">
                <a16:creationId xmlns:a16="http://schemas.microsoft.com/office/drawing/2014/main" id="{E98DCA46-603B-4178-8707-30E192CE6B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Thank you!</a:t>
            </a:r>
            <a:endParaRPr lang="en-US" dirty="0"/>
          </a:p>
        </p:txBody>
      </p:sp>
      <p:sp>
        <p:nvSpPr>
          <p:cNvPr id="8" name="TextBox 7">
            <a:hlinkClick r:id="rId2"/>
            <a:extLst>
              <a:ext uri="{FF2B5EF4-FFF2-40B4-BE49-F238E27FC236}">
                <a16:creationId xmlns:a16="http://schemas.microsoft.com/office/drawing/2014/main" id="{5FC6C278-4035-446A-A94B-030E792FDDF5}"/>
              </a:ext>
            </a:extLst>
          </p:cNvPr>
          <p:cNvSpPr txBox="1"/>
          <p:nvPr/>
        </p:nvSpPr>
        <p:spPr>
          <a:xfrm>
            <a:off x="581193" y="2496080"/>
            <a:ext cx="11029616" cy="3392656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en-US" sz="2800" u="sng" dirty="0" smtClean="0"/>
              <a:t>Division Contact Information:</a:t>
            </a:r>
          </a:p>
          <a:p>
            <a:endParaRPr lang="en-US" sz="2000" dirty="0" smtClean="0"/>
          </a:p>
          <a:p>
            <a:pPr algn="ctr"/>
            <a:r>
              <a:rPr lang="en-US" sz="2000" dirty="0" smtClean="0"/>
              <a:t>Ashley Wallace, Ph.D., </a:t>
            </a:r>
            <a:r>
              <a:rPr lang="en-US" sz="2000" i="1" dirty="0" smtClean="0"/>
              <a:t>Associate Director</a:t>
            </a:r>
            <a:r>
              <a:rPr lang="en-US" sz="2000" dirty="0" smtClean="0"/>
              <a:t>, 410-767-4983 </a:t>
            </a:r>
            <a:r>
              <a:rPr lang="en-US" sz="2000" dirty="0" smtClean="0">
                <a:hlinkClick r:id="rId3"/>
              </a:rPr>
              <a:t>Ashley.Wallace@maryland.gov</a:t>
            </a:r>
            <a:endParaRPr lang="en-US" sz="2000" dirty="0" smtClean="0"/>
          </a:p>
          <a:p>
            <a:pPr algn="ctr"/>
            <a:endParaRPr lang="en-US" sz="2000" i="1" dirty="0" smtClean="0"/>
          </a:p>
          <a:p>
            <a:pPr algn="ctr"/>
            <a:endParaRPr lang="en-US" sz="2000" dirty="0"/>
          </a:p>
          <a:p>
            <a:pPr algn="ctr"/>
            <a:r>
              <a:rPr lang="en-US" sz="2000" dirty="0" smtClean="0"/>
              <a:t>Angela Carroll, </a:t>
            </a:r>
            <a:r>
              <a:rPr lang="en-US" sz="2000" i="1" dirty="0" smtClean="0"/>
              <a:t>Education Analyst</a:t>
            </a:r>
            <a:r>
              <a:rPr lang="en-US" sz="2000" dirty="0" smtClean="0"/>
              <a:t>, 410-767-3305, </a:t>
            </a:r>
            <a:r>
              <a:rPr lang="en-US" sz="2000" dirty="0" smtClean="0">
                <a:hlinkClick r:id="rId4"/>
              </a:rPr>
              <a:t>Angela.Carroll@maryland.gov</a:t>
            </a:r>
            <a:endParaRPr lang="en-US" sz="2000" dirty="0" smtClean="0"/>
          </a:p>
          <a:p>
            <a:pPr algn="ctr"/>
            <a:endParaRPr lang="en-US" sz="2000" dirty="0" smtClean="0"/>
          </a:p>
          <a:p>
            <a:pPr algn="ctr"/>
            <a:endParaRPr lang="en-US" sz="2000" dirty="0"/>
          </a:p>
          <a:p>
            <a:pPr algn="ctr"/>
            <a:r>
              <a:rPr lang="en-US" sz="2000" dirty="0" smtClean="0"/>
              <a:t>Ronda Brown</a:t>
            </a:r>
            <a:r>
              <a:rPr lang="en-US" sz="2000" i="1" dirty="0" smtClean="0"/>
              <a:t>, Administrative Assistant</a:t>
            </a:r>
            <a:r>
              <a:rPr lang="en-US" sz="2000" dirty="0" smtClean="0"/>
              <a:t>, 410-767-3403, </a:t>
            </a:r>
            <a:r>
              <a:rPr lang="en-US" sz="2000" dirty="0" smtClean="0">
                <a:hlinkClick r:id="rId5"/>
              </a:rPr>
              <a:t>Ronda.Brown@maryland.gov</a:t>
            </a:r>
            <a:endParaRPr lang="en-US" sz="2000" dirty="0" smtClean="0"/>
          </a:p>
          <a:p>
            <a:endParaRPr lang="en-US" sz="2000" dirty="0" smtClean="0">
              <a:solidFill>
                <a:srgbClr val="0070C0"/>
              </a:solidFill>
            </a:endParaRPr>
          </a:p>
          <a:p>
            <a:endParaRPr lang="en-US" sz="20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45982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phic 3" descr="Teacher">
            <a:extLst>
              <a:ext uri="{FF2B5EF4-FFF2-40B4-BE49-F238E27FC236}">
                <a16:creationId xmlns:a16="http://schemas.microsoft.com/office/drawing/2014/main" id="{5614277E-CACC-4F9D-8C27-FB73FCBFB485}"/>
              </a:ext>
              <a:ext uri="{C183D7F6-B498-43B3-948B-1728B52AA6E4}">
                <adec:decorative xmlns="" xmlns:adec="http://schemas.microsoft.com/office/drawing/2017/decorative" val="0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13925" y="633056"/>
            <a:ext cx="1152000" cy="1152000"/>
          </a:xfrm>
          <a:prstGeom prst="rect">
            <a:avLst/>
          </a:prstGeom>
        </p:spPr>
      </p:pic>
      <p:sp>
        <p:nvSpPr>
          <p:cNvPr id="2" name="Title 1" descr="title">
            <a:extLst>
              <a:ext uri="{FF2B5EF4-FFF2-40B4-BE49-F238E27FC236}">
                <a16:creationId xmlns:a16="http://schemas.microsoft.com/office/drawing/2014/main" id="{AC93C0E1-1796-41B4-AF64-2A823C4C83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ANNUAL REPORT</a:t>
            </a:r>
            <a:endParaRPr lang="en-US" dirty="0"/>
          </a:p>
        </p:txBody>
      </p:sp>
      <p:sp>
        <p:nvSpPr>
          <p:cNvPr id="3" name="Content Placeholder 2" descr="content">
            <a:extLst>
              <a:ext uri="{FF2B5EF4-FFF2-40B4-BE49-F238E27FC236}">
                <a16:creationId xmlns:a16="http://schemas.microsoft.com/office/drawing/2014/main" id="{D5B13C35-702B-4BCE-824F-AAADB30905F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69586" y="2381664"/>
            <a:ext cx="5426415" cy="3763104"/>
          </a:xfrm>
        </p:spPr>
        <p:txBody>
          <a:bodyPr>
            <a:normAutofit/>
          </a:bodyPr>
          <a:lstStyle/>
          <a:p>
            <a:r>
              <a:rPr lang="en-US" dirty="0"/>
              <a:t>Due every October </a:t>
            </a:r>
            <a:r>
              <a:rPr lang="en-US" dirty="0" smtClean="0"/>
              <a:t>1</a:t>
            </a:r>
          </a:p>
          <a:p>
            <a:r>
              <a:rPr lang="en-US" dirty="0" smtClean="0"/>
              <a:t>Assessment Period: July 1, Year 1 </a:t>
            </a:r>
            <a:r>
              <a:rPr lang="en-US" i="1" dirty="0" smtClean="0"/>
              <a:t>through</a:t>
            </a:r>
            <a:r>
              <a:rPr lang="en-US" dirty="0" smtClean="0"/>
              <a:t> June 30, Year 2</a:t>
            </a:r>
            <a:endParaRPr lang="en-US" dirty="0"/>
          </a:p>
          <a:p>
            <a:r>
              <a:rPr lang="en-US" dirty="0" smtClean="0"/>
              <a:t>No longer a paper version</a:t>
            </a:r>
          </a:p>
          <a:p>
            <a:r>
              <a:rPr lang="en-US" dirty="0" smtClean="0"/>
              <a:t>Website: </a:t>
            </a:r>
            <a:r>
              <a:rPr lang="en-US" dirty="0">
                <a:hlinkClick r:id="rId4"/>
              </a:rPr>
              <a:t>https://</a:t>
            </a:r>
            <a:r>
              <a:rPr lang="en-US" dirty="0" smtClean="0">
                <a:hlinkClick r:id="rId4"/>
              </a:rPr>
              <a:t>pcsdata.mhec.maryland.gov/MHECPCSWEB/Login.aspx</a:t>
            </a:r>
            <a:endParaRPr lang="en-US" dirty="0" smtClean="0"/>
          </a:p>
          <a:p>
            <a:r>
              <a:rPr lang="en-US" dirty="0" smtClean="0"/>
              <a:t>Proper recordkeeping all year long is critical to your success.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31277" y="3302894"/>
            <a:ext cx="5376179" cy="3169595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7754112" y="2228643"/>
            <a:ext cx="2567391" cy="369332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r>
              <a:rPr lang="en-US" dirty="0" smtClean="0"/>
              <a:t>PCS DATA WEB CENTER</a:t>
            </a:r>
            <a:endParaRPr lang="en-US" dirty="0"/>
          </a:p>
        </p:txBody>
      </p:sp>
      <p:sp>
        <p:nvSpPr>
          <p:cNvPr id="9" name="Down Arrow 8"/>
          <p:cNvSpPr/>
          <p:nvPr/>
        </p:nvSpPr>
        <p:spPr>
          <a:xfrm>
            <a:off x="8952927" y="2665740"/>
            <a:ext cx="347472" cy="569389"/>
          </a:xfrm>
          <a:prstGeom prst="downArrow">
            <a:avLst/>
          </a:prstGeom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80360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phic 3" descr="Teacher">
            <a:extLst>
              <a:ext uri="{FF2B5EF4-FFF2-40B4-BE49-F238E27FC236}">
                <a16:creationId xmlns:a16="http://schemas.microsoft.com/office/drawing/2014/main" id="{5614277E-CACC-4F9D-8C27-FB73FCBFB485}"/>
              </a:ext>
              <a:ext uri="{C183D7F6-B498-43B3-948B-1728B52AA6E4}">
                <adec:decorative xmlns="" xmlns:adec="http://schemas.microsoft.com/office/drawing/2017/decorative" val="0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13925" y="633056"/>
            <a:ext cx="1152000" cy="1152000"/>
          </a:xfrm>
          <a:prstGeom prst="rect">
            <a:avLst/>
          </a:prstGeom>
        </p:spPr>
      </p:pic>
      <p:sp>
        <p:nvSpPr>
          <p:cNvPr id="2" name="Title 1" descr="title">
            <a:extLst>
              <a:ext uri="{FF2B5EF4-FFF2-40B4-BE49-F238E27FC236}">
                <a16:creationId xmlns:a16="http://schemas.microsoft.com/office/drawing/2014/main" id="{AC93C0E1-1796-41B4-AF64-2A823C4C83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PCS Data Web center</a:t>
            </a:r>
            <a:endParaRPr lang="en-US" dirty="0"/>
          </a:p>
        </p:txBody>
      </p:sp>
      <p:sp>
        <p:nvSpPr>
          <p:cNvPr id="3" name="Content Placeholder 2" descr="content">
            <a:extLst>
              <a:ext uri="{FF2B5EF4-FFF2-40B4-BE49-F238E27FC236}">
                <a16:creationId xmlns:a16="http://schemas.microsoft.com/office/drawing/2014/main" id="{D5B13C35-702B-4BCE-824F-AAADB30905F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503919" y="2085399"/>
            <a:ext cx="3106889" cy="4233105"/>
          </a:xfrm>
        </p:spPr>
        <p:txBody>
          <a:bodyPr>
            <a:noAutofit/>
          </a:bodyPr>
          <a:lstStyle/>
          <a:p>
            <a:r>
              <a:rPr lang="en-US" sz="2800" dirty="0" smtClean="0"/>
              <a:t>Returning Users:</a:t>
            </a:r>
          </a:p>
          <a:p>
            <a:pPr lvl="1"/>
            <a:r>
              <a:rPr lang="en-US" sz="2400" dirty="0" smtClean="0"/>
              <a:t>Use Login Credentials</a:t>
            </a:r>
          </a:p>
          <a:p>
            <a:r>
              <a:rPr lang="en-US" sz="2800" dirty="0" smtClean="0"/>
              <a:t>New Users:</a:t>
            </a:r>
          </a:p>
          <a:p>
            <a:pPr lvl="1"/>
            <a:r>
              <a:rPr lang="en-US" sz="2400" dirty="0" smtClean="0"/>
              <a:t>Click on “</a:t>
            </a:r>
            <a:r>
              <a:rPr lang="en-US" sz="2400" dirty="0" smtClean="0">
                <a:solidFill>
                  <a:schemeClr val="accent5">
                    <a:lumMod val="75000"/>
                  </a:schemeClr>
                </a:solidFill>
              </a:rPr>
              <a:t>Create Now</a:t>
            </a:r>
            <a:r>
              <a:rPr lang="en-US" sz="2400" dirty="0" smtClean="0"/>
              <a:t>”</a:t>
            </a:r>
          </a:p>
          <a:p>
            <a:r>
              <a:rPr lang="en-US" sz="2600" dirty="0"/>
              <a:t>Please </a:t>
            </a:r>
            <a:r>
              <a:rPr lang="en-US" sz="2600" dirty="0" smtClean="0"/>
              <a:t>remember login credentials!</a:t>
            </a:r>
            <a:endParaRPr lang="en-US" sz="2600" dirty="0"/>
          </a:p>
          <a:p>
            <a:pPr lvl="1"/>
            <a:endParaRPr lang="en-US" sz="24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6600" y="1986077"/>
            <a:ext cx="7822144" cy="48719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79017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phic 3" descr="Teacher">
            <a:extLst>
              <a:ext uri="{FF2B5EF4-FFF2-40B4-BE49-F238E27FC236}">
                <a16:creationId xmlns:a16="http://schemas.microsoft.com/office/drawing/2014/main" id="{5614277E-CACC-4F9D-8C27-FB73FCBFB485}"/>
              </a:ext>
              <a:ext uri="{C183D7F6-B498-43B3-948B-1728B52AA6E4}">
                <adec:decorative xmlns="" xmlns:adec="http://schemas.microsoft.com/office/drawing/2017/decorative" val="0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13925" y="633056"/>
            <a:ext cx="1152000" cy="1152000"/>
          </a:xfrm>
          <a:prstGeom prst="rect">
            <a:avLst/>
          </a:prstGeom>
        </p:spPr>
      </p:pic>
      <p:sp>
        <p:nvSpPr>
          <p:cNvPr id="2" name="Title 1" descr="title">
            <a:extLst>
              <a:ext uri="{FF2B5EF4-FFF2-40B4-BE49-F238E27FC236}">
                <a16:creationId xmlns:a16="http://schemas.microsoft.com/office/drawing/2014/main" id="{AC93C0E1-1796-41B4-AF64-2A823C4C83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PCS Data Web center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98713" y="1975021"/>
            <a:ext cx="4345877" cy="3034748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598713" y="5009769"/>
            <a:ext cx="4345877" cy="1780794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1856547" y="2071847"/>
            <a:ext cx="1694695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For NEW Users:</a:t>
            </a:r>
          </a:p>
          <a:p>
            <a:endParaRPr lang="en-US" dirty="0" smtClean="0"/>
          </a:p>
          <a:p>
            <a:r>
              <a:rPr lang="en-US" dirty="0" smtClean="0"/>
              <a:t>You will see</a:t>
            </a:r>
          </a:p>
          <a:p>
            <a:r>
              <a:rPr lang="en-US" dirty="0"/>
              <a:t>t</a:t>
            </a:r>
            <a:r>
              <a:rPr lang="en-US" dirty="0" smtClean="0"/>
              <a:t>his page </a:t>
            </a:r>
          </a:p>
          <a:p>
            <a:r>
              <a:rPr lang="en-US" dirty="0" smtClean="0"/>
              <a:t>after you click</a:t>
            </a:r>
          </a:p>
          <a:p>
            <a:r>
              <a:rPr lang="en-US" dirty="0" smtClean="0"/>
              <a:t>“</a:t>
            </a:r>
            <a:r>
              <a:rPr lang="en-US" dirty="0" smtClean="0">
                <a:solidFill>
                  <a:schemeClr val="accent5">
                    <a:lumMod val="75000"/>
                  </a:schemeClr>
                </a:solidFill>
              </a:rPr>
              <a:t>Create Now</a:t>
            </a:r>
            <a:r>
              <a:rPr lang="en-US" dirty="0" smtClean="0"/>
              <a:t>”.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67936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phic 4" descr="Checklist">
            <a:extLst>
              <a:ext uri="{FF2B5EF4-FFF2-40B4-BE49-F238E27FC236}">
                <a16:creationId xmlns:a16="http://schemas.microsoft.com/office/drawing/2014/main" id="{DEF978AA-586E-4790-8E74-51E8F5CE4214}"/>
              </a:ext>
              <a:ext uri="{C183D7F6-B498-43B3-948B-1728B52AA6E4}">
                <adec:decorative xmlns="" xmlns:adec="http://schemas.microsoft.com/office/drawing/2017/decorative" val="0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81192" y="751856"/>
            <a:ext cx="914400" cy="914400"/>
          </a:xfrm>
          <a:prstGeom prst="rect">
            <a:avLst/>
          </a:prstGeom>
        </p:spPr>
      </p:pic>
      <p:sp>
        <p:nvSpPr>
          <p:cNvPr id="2" name="Title 1" descr="title">
            <a:extLst>
              <a:ext uri="{FF2B5EF4-FFF2-40B4-BE49-F238E27FC236}">
                <a16:creationId xmlns:a16="http://schemas.microsoft.com/office/drawing/2014/main" id="{524E7AA8-036D-4F28-96BA-A52B66A33B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i="1" dirty="0" smtClean="0"/>
              <a:t>Annual report – Home Page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32035" y="1884581"/>
            <a:ext cx="6936293" cy="4973419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495467" y="2167587"/>
            <a:ext cx="347472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Once you log-in, you will see the “</a:t>
            </a:r>
            <a:r>
              <a:rPr lang="en-US" sz="2400" b="1" u="sng" dirty="0" smtClean="0"/>
              <a:t>HOME</a:t>
            </a:r>
            <a:r>
              <a:rPr lang="en-US" sz="2400" dirty="0" smtClean="0"/>
              <a:t>” page of the PCS Data Web Center.</a:t>
            </a:r>
            <a:endParaRPr lang="en-US" sz="2400" dirty="0"/>
          </a:p>
        </p:txBody>
      </p:sp>
      <p:sp>
        <p:nvSpPr>
          <p:cNvPr id="8" name="Right Arrow 7"/>
          <p:cNvSpPr/>
          <p:nvPr/>
        </p:nvSpPr>
        <p:spPr>
          <a:xfrm>
            <a:off x="2615174" y="6501384"/>
            <a:ext cx="2057400" cy="292608"/>
          </a:xfrm>
          <a:prstGeom prst="rightArrow">
            <a:avLst/>
          </a:prstGeom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ight Arrow 8"/>
          <p:cNvSpPr/>
          <p:nvPr/>
        </p:nvSpPr>
        <p:spPr>
          <a:xfrm rot="19601495">
            <a:off x="4316008" y="2507394"/>
            <a:ext cx="1306201" cy="229373"/>
          </a:xfrm>
          <a:prstGeom prst="rightArrow">
            <a:avLst>
              <a:gd name="adj1" fmla="val 57463"/>
              <a:gd name="adj2" fmla="val 50000"/>
            </a:avLst>
          </a:prstGeom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495467" y="4071164"/>
            <a:ext cx="3151325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smtClean="0"/>
              <a:t>Two Methods of Accessing the Annual Report</a:t>
            </a:r>
            <a:endParaRPr lang="en-US" sz="2400" dirty="0"/>
          </a:p>
        </p:txBody>
      </p:sp>
      <p:sp>
        <p:nvSpPr>
          <p:cNvPr id="11" name="Rectangle 10"/>
          <p:cNvSpPr/>
          <p:nvPr/>
        </p:nvSpPr>
        <p:spPr>
          <a:xfrm>
            <a:off x="495467" y="5563273"/>
            <a:ext cx="3151325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i="1" dirty="0" smtClean="0"/>
              <a:t>Contact MHEC if something is incorrect.</a:t>
            </a:r>
            <a:endParaRPr lang="en-US" sz="2400" i="1" dirty="0"/>
          </a:p>
        </p:txBody>
      </p:sp>
    </p:spTree>
    <p:extLst>
      <p:ext uri="{BB962C8B-B14F-4D97-AF65-F5344CB8AC3E}">
        <p14:creationId xmlns:p14="http://schemas.microsoft.com/office/powerpoint/2010/main" val="32385006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500"/>
                            </p:stCondLst>
                            <p:childTnLst>
                              <p:par>
                                <p:cTn id="16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phic 4" descr="Checklist">
            <a:extLst>
              <a:ext uri="{FF2B5EF4-FFF2-40B4-BE49-F238E27FC236}">
                <a16:creationId xmlns:a16="http://schemas.microsoft.com/office/drawing/2014/main" id="{DEF978AA-586E-4790-8E74-51E8F5CE4214}"/>
              </a:ext>
              <a:ext uri="{C183D7F6-B498-43B3-948B-1728B52AA6E4}">
                <adec:decorative xmlns="" xmlns:adec="http://schemas.microsoft.com/office/drawing/2017/decorative" val="0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81192" y="751856"/>
            <a:ext cx="914400" cy="914400"/>
          </a:xfrm>
          <a:prstGeom prst="rect">
            <a:avLst/>
          </a:prstGeom>
        </p:spPr>
      </p:pic>
      <p:sp>
        <p:nvSpPr>
          <p:cNvPr id="2" name="Title 1" descr="title">
            <a:extLst>
              <a:ext uri="{FF2B5EF4-FFF2-40B4-BE49-F238E27FC236}">
                <a16:creationId xmlns:a16="http://schemas.microsoft.com/office/drawing/2014/main" id="{524E7AA8-036D-4F28-96BA-A52B66A33B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i="1" dirty="0" smtClean="0"/>
              <a:t>Annual report – Progress Tracking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401501" y="2176212"/>
            <a:ext cx="31513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Progress Tracking Tab</a:t>
            </a:r>
            <a:endParaRPr lang="en-US" sz="2400" dirty="0"/>
          </a:p>
        </p:txBody>
      </p:sp>
      <p:sp>
        <p:nvSpPr>
          <p:cNvPr id="10" name="Rectangle 9"/>
          <p:cNvSpPr/>
          <p:nvPr/>
        </p:nvSpPr>
        <p:spPr>
          <a:xfrm>
            <a:off x="401501" y="4499789"/>
            <a:ext cx="315132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smtClean="0"/>
              <a:t>Completed?</a:t>
            </a:r>
            <a:endParaRPr lang="en-US" sz="2400" dirty="0"/>
          </a:p>
        </p:txBody>
      </p:sp>
      <p:sp>
        <p:nvSpPr>
          <p:cNvPr id="11" name="Rectangle 10"/>
          <p:cNvSpPr/>
          <p:nvPr/>
        </p:nvSpPr>
        <p:spPr>
          <a:xfrm>
            <a:off x="401501" y="5793256"/>
            <a:ext cx="2752558" cy="82800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smtClean="0"/>
              <a:t>Ways to submit documents</a:t>
            </a:r>
            <a:endParaRPr lang="en-US" sz="24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52826" y="2023687"/>
            <a:ext cx="8210550" cy="4625030"/>
          </a:xfrm>
          <a:prstGeom prst="rect">
            <a:avLst/>
          </a:prstGeom>
        </p:spPr>
      </p:pic>
      <p:sp>
        <p:nvSpPr>
          <p:cNvPr id="4" name="Right Arrow 3"/>
          <p:cNvSpPr/>
          <p:nvPr/>
        </p:nvSpPr>
        <p:spPr>
          <a:xfrm>
            <a:off x="2209800" y="4615205"/>
            <a:ext cx="1343026" cy="230832"/>
          </a:xfrm>
          <a:prstGeom prst="rightArrow">
            <a:avLst/>
          </a:prstGeom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Bent-Up Arrow 11"/>
          <p:cNvSpPr/>
          <p:nvPr/>
        </p:nvSpPr>
        <p:spPr>
          <a:xfrm>
            <a:off x="2141675" y="6467475"/>
            <a:ext cx="8707299" cy="307566"/>
          </a:xfrm>
          <a:prstGeom prst="bentUpArrow">
            <a:avLst/>
          </a:prstGeom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ight Arrow 12"/>
          <p:cNvSpPr/>
          <p:nvPr/>
        </p:nvSpPr>
        <p:spPr>
          <a:xfrm>
            <a:off x="2447925" y="2125370"/>
            <a:ext cx="1276350" cy="152525"/>
          </a:xfrm>
          <a:prstGeom prst="rightArrow">
            <a:avLst/>
          </a:prstGeom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8366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phic 4" descr="Checklist">
            <a:extLst>
              <a:ext uri="{FF2B5EF4-FFF2-40B4-BE49-F238E27FC236}">
                <a16:creationId xmlns:a16="http://schemas.microsoft.com/office/drawing/2014/main" id="{DEF978AA-586E-4790-8E74-51E8F5CE4214}"/>
              </a:ext>
              <a:ext uri="{C183D7F6-B498-43B3-948B-1728B52AA6E4}">
                <adec:decorative xmlns="" xmlns:adec="http://schemas.microsoft.com/office/drawing/2017/decorative" val="0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81192" y="751856"/>
            <a:ext cx="914400" cy="914400"/>
          </a:xfrm>
          <a:prstGeom prst="rect">
            <a:avLst/>
          </a:prstGeom>
        </p:spPr>
      </p:pic>
      <p:sp>
        <p:nvSpPr>
          <p:cNvPr id="2" name="Title 1" descr="title">
            <a:extLst>
              <a:ext uri="{FF2B5EF4-FFF2-40B4-BE49-F238E27FC236}">
                <a16:creationId xmlns:a16="http://schemas.microsoft.com/office/drawing/2014/main" id="{524E7AA8-036D-4F28-96BA-A52B66A33B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i="1" dirty="0" smtClean="0"/>
              <a:t>Annual report – progress tracking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581192" y="2558113"/>
            <a:ext cx="1102961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If you are idle for too long, you will see the following pop-up message:</a:t>
            </a:r>
            <a:endParaRPr lang="en-US" sz="2800" dirty="0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43350" y="3322909"/>
            <a:ext cx="3886200" cy="2028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64161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Dividend">
  <a:themeElements>
    <a:clrScheme name="Custom 11">
      <a:dk1>
        <a:sysClr val="windowText" lastClr="000000"/>
      </a:dk1>
      <a:lt1>
        <a:sysClr val="window" lastClr="FFFFFF"/>
      </a:lt1>
      <a:dk2>
        <a:srgbClr val="3D3D3D"/>
      </a:dk2>
      <a:lt2>
        <a:srgbClr val="EBEBEB"/>
      </a:lt2>
      <a:accent1>
        <a:srgbClr val="4D1434"/>
      </a:accent1>
      <a:accent2>
        <a:srgbClr val="903163"/>
      </a:accent2>
      <a:accent3>
        <a:srgbClr val="B2324B"/>
      </a:accent3>
      <a:accent4>
        <a:srgbClr val="969FA7"/>
      </a:accent4>
      <a:accent5>
        <a:srgbClr val="66B1CE"/>
      </a:accent5>
      <a:accent6>
        <a:srgbClr val="40619D"/>
      </a:accent6>
      <a:hlink>
        <a:srgbClr val="828282"/>
      </a:hlink>
      <a:folHlink>
        <a:srgbClr val="A5A5A5"/>
      </a:folHlink>
    </a:clrScheme>
    <a:fontScheme name="Custom 2">
      <a:majorFont>
        <a:latin typeface="Candara"/>
        <a:ea typeface=""/>
        <a:cs typeface=""/>
      </a:majorFont>
      <a:minorFont>
        <a:latin typeface="Candara"/>
        <a:ea typeface=""/>
        <a:cs typeface=""/>
      </a:minorFont>
    </a:fontScheme>
    <a:fmtScheme name="Dividend">
      <a:fillStyleLst>
        <a:solidFill>
          <a:schemeClr val="phClr"/>
        </a:solidFill>
        <a:gradFill rotWithShape="1">
          <a:gsLst>
            <a:gs pos="0">
              <a:schemeClr val="phClr">
                <a:tint val="68000"/>
                <a:alpha val="90000"/>
                <a:lumMod val="100000"/>
              </a:schemeClr>
            </a:gs>
            <a:gs pos="100000">
              <a:schemeClr val="phClr">
                <a:tint val="90000"/>
                <a:lumMod val="9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8000"/>
                <a:lumMod val="110000"/>
              </a:schemeClr>
            </a:gs>
            <a:gs pos="84000">
              <a:schemeClr val="phClr">
                <a:shade val="90000"/>
                <a:lumMod val="88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>
              <a:lumMod val="90000"/>
            </a:schemeClr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55000"/>
              </a:srgbClr>
            </a:outerShdw>
          </a:effectLst>
        </a:effectStyle>
        <a:effectStyle>
          <a:effectLst>
            <a:outerShdw blurRad="88900" dist="38100" dir="504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381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88000">
              <a:schemeClr val="phClr">
                <a:shade val="94000"/>
                <a:satMod val="110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8000"/>
                <a:satMod val="110000"/>
                <a:lumMod val="8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2">
            <a:shade val="50000"/>
          </a:schemeClr>
        </a:lnRef>
        <a:fillRef idx="1">
          <a:schemeClr val="accent2"/>
        </a:fillRef>
        <a:effectRef idx="0">
          <a:schemeClr val="accent2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Presentation1" id="{F529A05C-9967-417B-A795-0EE2DA56A977}" vid="{B371D623-29EC-4410-98F2-D4F69349AE3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CBEF187DA87944A9768A38C62B1EE51" ma:contentTypeVersion="1" ma:contentTypeDescription="Create a new document." ma:contentTypeScope="" ma:versionID="3e18d7fe87de52dac49a54eb6e872248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7dcc10a156eb2aa295318eab019ded2b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7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A531C3B7-F137-4B62-A714-55F90281BDA7}"/>
</file>

<file path=customXml/itemProps2.xml><?xml version="1.0" encoding="utf-8"?>
<ds:datastoreItem xmlns:ds="http://schemas.openxmlformats.org/officeDocument/2006/customXml" ds:itemID="{E5732F72-BAE4-4D8F-B5A8-4D4D584BF69E}"/>
</file>

<file path=customXml/itemProps3.xml><?xml version="1.0" encoding="utf-8"?>
<ds:datastoreItem xmlns:ds="http://schemas.openxmlformats.org/officeDocument/2006/customXml" ds:itemID="{F8238FD3-7DAE-49AC-A25C-1469BC482421}"/>
</file>

<file path=docProps/app.xml><?xml version="1.0" encoding="utf-8"?>
<Properties xmlns="http://schemas.openxmlformats.org/officeDocument/2006/extended-properties" xmlns:vt="http://schemas.openxmlformats.org/officeDocument/2006/docPropsVTypes">
  <Template>Looks like sounds like presentation</Template>
  <TotalTime>0</TotalTime>
  <Words>908</Words>
  <Application>Microsoft Office PowerPoint</Application>
  <PresentationFormat>Widescreen</PresentationFormat>
  <Paragraphs>149</Paragraphs>
  <Slides>32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32</vt:i4>
      </vt:variant>
    </vt:vector>
  </HeadingPairs>
  <TitlesOfParts>
    <vt:vector size="39" baseType="lpstr">
      <vt:lpstr>Arial</vt:lpstr>
      <vt:lpstr>Calibri</vt:lpstr>
      <vt:lpstr>Candara</vt:lpstr>
      <vt:lpstr>Tahoma</vt:lpstr>
      <vt:lpstr>Wingdings</vt:lpstr>
      <vt:lpstr>Wingdings 2</vt:lpstr>
      <vt:lpstr>Dividend</vt:lpstr>
      <vt:lpstr>Maryland Higher Education Commission division: CAREER AND Workforce education </vt:lpstr>
      <vt:lpstr>agenda</vt:lpstr>
      <vt:lpstr>Overview &amp; Purpose</vt:lpstr>
      <vt:lpstr>ANNUAL REPORT</vt:lpstr>
      <vt:lpstr>PCS Data Web center</vt:lpstr>
      <vt:lpstr>PCS Data Web center</vt:lpstr>
      <vt:lpstr>Annual report – Home Page</vt:lpstr>
      <vt:lpstr>Annual report – Progress Tracking</vt:lpstr>
      <vt:lpstr>Annual report – progress tracking</vt:lpstr>
      <vt:lpstr>stATEMENT:  SOME OF MY STUDENTS RECEIVED FINANCIAL AID LAST YEAR.   </vt:lpstr>
      <vt:lpstr>Annual report – “S-5” Financial Aid</vt:lpstr>
      <vt:lpstr>Annual report – “S-5” Financial Aid</vt:lpstr>
      <vt:lpstr>Question:  My school’s adjusted gross tuition received for the past year was $50,000.  My GSTF payment is: $125.00 [$50,000 * .25%].   </vt:lpstr>
      <vt:lpstr>Statement:  My school failed to enroll any students last year therefore we did not collect any tuition and we do not have to pay into the GSTF.   </vt:lpstr>
      <vt:lpstr>Annual report – “Annual report” tab</vt:lpstr>
      <vt:lpstr>Annual report – “Annual report” tab</vt:lpstr>
      <vt:lpstr>Annual report – “Annual report” tab</vt:lpstr>
      <vt:lpstr>Annual report – “program report”</vt:lpstr>
      <vt:lpstr>Annual report – “program report”</vt:lpstr>
      <vt:lpstr>Annual report – “personnel”</vt:lpstr>
      <vt:lpstr>Annual report – “Testing / Licensing”</vt:lpstr>
      <vt:lpstr>Annual report – “Testing / Licensing”</vt:lpstr>
      <vt:lpstr>Statement:  My real estate school offers a 60-clock hour “principles and Practices of real estate” program.  To be in compliance, the school needs to demonstrate a 50% graduation rate and a 33% test passage rate.</vt:lpstr>
      <vt:lpstr>“Minimum standards”</vt:lpstr>
      <vt:lpstr>Annual Report – student report</vt:lpstr>
      <vt:lpstr>Annual Report – student report</vt:lpstr>
      <vt:lpstr>Annual Report – student report</vt:lpstr>
      <vt:lpstr>Annual report – “Uploads”</vt:lpstr>
      <vt:lpstr>Annual report – “affidavit”</vt:lpstr>
      <vt:lpstr>Master checklist</vt:lpstr>
      <vt:lpstr>Practice</vt:lpstr>
      <vt:lpstr>Thank you!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Annual Report Training_2019 August 5</dc:title>
  <dc:creator/>
  <cp:lastModifiedBy/>
  <cp:revision>1</cp:revision>
  <dcterms:created xsi:type="dcterms:W3CDTF">2019-08-05T01:46:48Z</dcterms:created>
  <dcterms:modified xsi:type="dcterms:W3CDTF">2019-08-08T15:34:22Z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0x0101008CBEF187DA87944A9768A38C62B1EE51</vt:lpwstr>
  </property>
</Properties>
</file>