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7.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slideLayouts/slideLayout4.xml" ContentType="application/vnd.openxmlformats-officedocument.presentationml.slideLayout+xml"/>
  <Override PartName="/ppt/notesSlides/notesSlide38.xml" ContentType="application/vnd.openxmlformats-officedocument.presentationml.notesSlide+xml"/>
  <Override PartName="/ppt/notesSlides/notesSlide46.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0.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 id="2147483664" r:id="rId2"/>
    <p:sldMasterId id="2147483665" r:id="rId3"/>
  </p:sldMasterIdLst>
  <p:notesMasterIdLst>
    <p:notesMasterId r:id="rId54"/>
  </p:notesMasterIdLst>
  <p:sldIdLst>
    <p:sldId id="256" r:id="rId4"/>
    <p:sldId id="257" r:id="rId5"/>
    <p:sldId id="258" r:id="rId6"/>
    <p:sldId id="306"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301" r:id="rId20"/>
    <p:sldId id="271" r:id="rId21"/>
    <p:sldId id="272" r:id="rId22"/>
    <p:sldId id="273" r:id="rId23"/>
    <p:sldId id="274" r:id="rId24"/>
    <p:sldId id="275" r:id="rId25"/>
    <p:sldId id="276" r:id="rId26"/>
    <p:sldId id="278" r:id="rId27"/>
    <p:sldId id="279" r:id="rId28"/>
    <p:sldId id="280" r:id="rId29"/>
    <p:sldId id="302" r:id="rId30"/>
    <p:sldId id="303" r:id="rId31"/>
    <p:sldId id="281" r:id="rId32"/>
    <p:sldId id="282" r:id="rId33"/>
    <p:sldId id="283" r:id="rId34"/>
    <p:sldId id="284" r:id="rId35"/>
    <p:sldId id="285" r:id="rId36"/>
    <p:sldId id="286" r:id="rId37"/>
    <p:sldId id="287" r:id="rId38"/>
    <p:sldId id="288" r:id="rId39"/>
    <p:sldId id="289" r:id="rId40"/>
    <p:sldId id="290" r:id="rId41"/>
    <p:sldId id="304" r:id="rId42"/>
    <p:sldId id="291" r:id="rId43"/>
    <p:sldId id="292" r:id="rId44"/>
    <p:sldId id="293" r:id="rId45"/>
    <p:sldId id="294" r:id="rId46"/>
    <p:sldId id="295" r:id="rId47"/>
    <p:sldId id="296" r:id="rId48"/>
    <p:sldId id="297" r:id="rId49"/>
    <p:sldId id="305" r:id="rId50"/>
    <p:sldId id="298" r:id="rId51"/>
    <p:sldId id="299" r:id="rId52"/>
    <p:sldId id="300" r:id="rId53"/>
  </p:sldIdLst>
  <p:sldSz cx="9144000" cy="5143500" type="screen16x9"/>
  <p:notesSz cx="6858000" cy="9144000"/>
  <p:embeddedFontLst>
    <p:embeddedFont>
      <p:font typeface="Verdana" panose="020B0604030504040204" pitchFamily="34" charset="0"/>
      <p:regular r:id="rId55"/>
      <p:bold r:id="rId56"/>
      <p:italic r:id="rId57"/>
      <p:boldItalic r:id="rId58"/>
    </p:embeddedFont>
    <p:embeddedFont>
      <p:font typeface="Montserrat" panose="020B0604020202020204" charset="0"/>
      <p:regular r:id="rId59"/>
      <p:bold r:id="rId60"/>
      <p:italic r:id="rId61"/>
      <p:boldItalic r:id="rId62"/>
    </p:embeddedFont>
    <p:embeddedFont>
      <p:font typeface="Montserrat Light"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886"/>
  </p:normalViewPr>
  <p:slideViewPr>
    <p:cSldViewPr snapToGrid="0">
      <p:cViewPr varScale="1">
        <p:scale>
          <a:sx n="152" d="100"/>
          <a:sy n="152" d="100"/>
        </p:scale>
        <p:origin x="44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9.fntdata"/><Relationship Id="rId6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4.fntdata"/><Relationship Id="rId66" Type="http://schemas.openxmlformats.org/officeDocument/2006/relationships/font" Target="fonts/font12.fntdata"/><Relationship Id="rId5" Type="http://schemas.openxmlformats.org/officeDocument/2006/relationships/slide" Target="slides/slide2.xml"/><Relationship Id="rId61" Type="http://schemas.openxmlformats.org/officeDocument/2006/relationships/font" Target="fonts/font7.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5.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3.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1.fntdata"/><Relationship Id="rId7" Type="http://schemas.openxmlformats.org/officeDocument/2006/relationships/slide" Target="slides/slide4.xml"/><Relationship Id="rId71"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18" Type="http://schemas.openxmlformats.org/officeDocument/2006/relationships/image" Target="../media/image24.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17" Type="http://schemas.openxmlformats.org/officeDocument/2006/relationships/image" Target="../media/image15.pn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3.png"/><Relationship Id="rId18" Type="http://schemas.openxmlformats.org/officeDocument/2006/relationships/image" Target="../media/image24.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8.svg"/><Relationship Id="rId17" Type="http://schemas.openxmlformats.org/officeDocument/2006/relationships/image" Target="../media/image15.pn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C253A-B453-48C0-B6B5-CE4A002EC77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372DB6B-76FD-4103-A640-A6CF076B84F7}">
      <dgm:prSet/>
      <dgm:spPr/>
      <dgm:t>
        <a:bodyPr/>
        <a:lstStyle/>
        <a:p>
          <a:pPr>
            <a:lnSpc>
              <a:spcPct val="100000"/>
            </a:lnSpc>
            <a:defRPr cap="all"/>
          </a:pPr>
          <a:r>
            <a:rPr lang="en-US" dirty="0"/>
            <a:t>General INQUIRIES</a:t>
          </a:r>
        </a:p>
      </dgm:t>
    </dgm:pt>
    <dgm:pt modelId="{5374CEBA-B740-4D16-AA91-ECFED8A3AE5B}" type="parTrans" cxnId="{628EA6E3-B158-4430-8C17-7AC5FC311957}">
      <dgm:prSet/>
      <dgm:spPr/>
      <dgm:t>
        <a:bodyPr/>
        <a:lstStyle/>
        <a:p>
          <a:endParaRPr lang="en-US"/>
        </a:p>
      </dgm:t>
    </dgm:pt>
    <dgm:pt modelId="{66DFF885-F4AB-42D0-A709-423A15BE5BB1}" type="sibTrans" cxnId="{628EA6E3-B158-4430-8C17-7AC5FC311957}">
      <dgm:prSet/>
      <dgm:spPr/>
      <dgm:t>
        <a:bodyPr/>
        <a:lstStyle/>
        <a:p>
          <a:endParaRPr lang="en-US"/>
        </a:p>
      </dgm:t>
    </dgm:pt>
    <dgm:pt modelId="{3526967B-8979-4AF1-B5FA-1FDD52B83296}">
      <dgm:prSet/>
      <dgm:spPr/>
      <dgm:t>
        <a:bodyPr/>
        <a:lstStyle/>
        <a:p>
          <a:pPr>
            <a:lnSpc>
              <a:spcPct val="100000"/>
            </a:lnSpc>
            <a:defRPr cap="all"/>
          </a:pPr>
          <a:r>
            <a:rPr lang="en-US" dirty="0"/>
            <a:t>Private Career School Applications</a:t>
          </a:r>
        </a:p>
      </dgm:t>
    </dgm:pt>
    <dgm:pt modelId="{167F9952-F2D1-4BF0-AE7B-B86CC1D5D534}" type="parTrans" cxnId="{33AC6332-B32F-4145-845C-73A75BF408BA}">
      <dgm:prSet/>
      <dgm:spPr/>
      <dgm:t>
        <a:bodyPr/>
        <a:lstStyle/>
        <a:p>
          <a:endParaRPr lang="en-US"/>
        </a:p>
      </dgm:t>
    </dgm:pt>
    <dgm:pt modelId="{3588A2DC-CE89-4981-995B-865769A25AB1}" type="sibTrans" cxnId="{33AC6332-B32F-4145-845C-73A75BF408BA}">
      <dgm:prSet/>
      <dgm:spPr/>
      <dgm:t>
        <a:bodyPr/>
        <a:lstStyle/>
        <a:p>
          <a:endParaRPr lang="en-US"/>
        </a:p>
      </dgm:t>
    </dgm:pt>
    <dgm:pt modelId="{B8B3AE9D-FE1D-453A-8407-72BFDC13B942}">
      <dgm:prSet/>
      <dgm:spPr/>
      <dgm:t>
        <a:bodyPr/>
        <a:lstStyle/>
        <a:p>
          <a:pPr>
            <a:lnSpc>
              <a:spcPct val="100000"/>
            </a:lnSpc>
            <a:defRPr cap="all"/>
          </a:pPr>
          <a:r>
            <a:rPr lang="en-US" dirty="0"/>
            <a:t>Existing SCHOOLS- modifications and compliance</a:t>
          </a:r>
        </a:p>
      </dgm:t>
    </dgm:pt>
    <dgm:pt modelId="{77206B6C-8F15-494A-B51C-E0B8D2DB4ACF}" type="parTrans" cxnId="{4E23A8E1-ED65-4C3B-A9FA-9F46F7C936D2}">
      <dgm:prSet/>
      <dgm:spPr/>
      <dgm:t>
        <a:bodyPr/>
        <a:lstStyle/>
        <a:p>
          <a:endParaRPr lang="en-US"/>
        </a:p>
      </dgm:t>
    </dgm:pt>
    <dgm:pt modelId="{A8A8CE51-39A8-438A-841A-4FB0095FC517}" type="sibTrans" cxnId="{4E23A8E1-ED65-4C3B-A9FA-9F46F7C936D2}">
      <dgm:prSet/>
      <dgm:spPr/>
      <dgm:t>
        <a:bodyPr/>
        <a:lstStyle/>
        <a:p>
          <a:endParaRPr lang="en-US"/>
        </a:p>
      </dgm:t>
    </dgm:pt>
    <dgm:pt modelId="{FBBE55C3-C699-4ABF-A7E1-80541F52E388}">
      <dgm:prSet/>
      <dgm:spPr/>
      <dgm:t>
        <a:bodyPr/>
        <a:lstStyle/>
        <a:p>
          <a:pPr>
            <a:lnSpc>
              <a:spcPct val="100000"/>
            </a:lnSpc>
            <a:defRPr cap="all"/>
          </a:pPr>
          <a:r>
            <a:rPr lang="en-US" dirty="0"/>
            <a:t>School closures</a:t>
          </a:r>
        </a:p>
      </dgm:t>
    </dgm:pt>
    <dgm:pt modelId="{A5953538-28B4-476C-9923-7AE8D3BC4E7C}" type="parTrans" cxnId="{047E07EA-94AC-4BAF-B442-4DC08B59C90D}">
      <dgm:prSet/>
      <dgm:spPr/>
      <dgm:t>
        <a:bodyPr/>
        <a:lstStyle/>
        <a:p>
          <a:endParaRPr lang="en-US"/>
        </a:p>
      </dgm:t>
    </dgm:pt>
    <dgm:pt modelId="{7FAD0A89-755A-4B41-BE06-E7CE72B5A9BD}" type="sibTrans" cxnId="{047E07EA-94AC-4BAF-B442-4DC08B59C90D}">
      <dgm:prSet/>
      <dgm:spPr/>
      <dgm:t>
        <a:bodyPr/>
        <a:lstStyle/>
        <a:p>
          <a:endParaRPr lang="en-US"/>
        </a:p>
      </dgm:t>
    </dgm:pt>
    <dgm:pt modelId="{CFCA2ED8-3796-4A90-A48B-3A962833AC29}">
      <dgm:prSet/>
      <dgm:spPr/>
      <dgm:t>
        <a:bodyPr/>
        <a:lstStyle/>
        <a:p>
          <a:pPr>
            <a:lnSpc>
              <a:spcPct val="100000"/>
            </a:lnSpc>
            <a:defRPr cap="all"/>
          </a:pPr>
          <a:r>
            <a:rPr lang="en-US" dirty="0"/>
            <a:t>CONTINUING EDUCATION CLASSES (COMMUNITY COLLEGES)</a:t>
          </a:r>
        </a:p>
      </dgm:t>
    </dgm:pt>
    <dgm:pt modelId="{FBE1A1CA-C9AE-4712-AEF3-106C24A540EC}" type="parTrans" cxnId="{0C8D1B01-4478-476B-A265-C0B0F1F38E07}">
      <dgm:prSet/>
      <dgm:spPr/>
      <dgm:t>
        <a:bodyPr/>
        <a:lstStyle/>
        <a:p>
          <a:endParaRPr lang="en-US"/>
        </a:p>
      </dgm:t>
    </dgm:pt>
    <dgm:pt modelId="{CBF0F258-3F95-43D6-9B8B-63BA8A384FDA}" type="sibTrans" cxnId="{0C8D1B01-4478-476B-A265-C0B0F1F38E07}">
      <dgm:prSet/>
      <dgm:spPr/>
      <dgm:t>
        <a:bodyPr/>
        <a:lstStyle/>
        <a:p>
          <a:endParaRPr lang="en-US"/>
        </a:p>
      </dgm:t>
    </dgm:pt>
    <dgm:pt modelId="{C23291E6-1695-49AA-98FC-F98717B7C00A}">
      <dgm:prSet/>
      <dgm:spPr/>
      <dgm:t>
        <a:bodyPr/>
        <a:lstStyle/>
        <a:p>
          <a:pPr>
            <a:lnSpc>
              <a:spcPct val="100000"/>
            </a:lnSpc>
            <a:defRPr cap="all"/>
          </a:pPr>
          <a:r>
            <a:rPr lang="en-US"/>
            <a:t>TRANSCRIPTS </a:t>
          </a:r>
        </a:p>
        <a:p>
          <a:pPr>
            <a:lnSpc>
              <a:spcPct val="100000"/>
            </a:lnSpc>
            <a:defRPr cap="all"/>
          </a:pPr>
          <a:r>
            <a:rPr lang="en-US"/>
            <a:t>(ALL CLOSED INSTITUTIONS)</a:t>
          </a:r>
        </a:p>
      </dgm:t>
    </dgm:pt>
    <dgm:pt modelId="{8680B0BB-44C2-4F1F-86DF-B467A75A9EC6}" type="parTrans" cxnId="{60D2D9A0-BBCB-4873-8782-0CD0BF4BFFAA}">
      <dgm:prSet/>
      <dgm:spPr/>
      <dgm:t>
        <a:bodyPr/>
        <a:lstStyle/>
        <a:p>
          <a:endParaRPr lang="en-US"/>
        </a:p>
      </dgm:t>
    </dgm:pt>
    <dgm:pt modelId="{10D3C81A-0C30-40EB-90F4-63A79BA3BBFB}" type="sibTrans" cxnId="{60D2D9A0-BBCB-4873-8782-0CD0BF4BFFAA}">
      <dgm:prSet/>
      <dgm:spPr/>
      <dgm:t>
        <a:bodyPr/>
        <a:lstStyle/>
        <a:p>
          <a:endParaRPr lang="en-US"/>
        </a:p>
      </dgm:t>
    </dgm:pt>
    <dgm:pt modelId="{834D2641-B2E9-46D3-87EA-249437B90D3E}">
      <dgm:prSet/>
      <dgm:spPr/>
      <dgm:t>
        <a:bodyPr/>
        <a:lstStyle/>
        <a:p>
          <a:pPr>
            <a:lnSpc>
              <a:spcPct val="100000"/>
            </a:lnSpc>
            <a:defRPr cap="all"/>
          </a:pPr>
          <a:r>
            <a:rPr lang="en-US" dirty="0"/>
            <a:t>STUDENT COMPLAINTS</a:t>
          </a:r>
        </a:p>
      </dgm:t>
    </dgm:pt>
    <dgm:pt modelId="{03B4BE35-9791-49C2-8F28-1DCCCB8DF8F6}" type="parTrans" cxnId="{D1F0DA56-9FBF-493F-9E65-CC4C92384B6B}">
      <dgm:prSet/>
      <dgm:spPr/>
      <dgm:t>
        <a:bodyPr/>
        <a:lstStyle/>
        <a:p>
          <a:endParaRPr lang="en-US"/>
        </a:p>
      </dgm:t>
    </dgm:pt>
    <dgm:pt modelId="{12E9C3DE-DB1A-4EFF-ACB9-B9BF30C486AF}" type="sibTrans" cxnId="{D1F0DA56-9FBF-493F-9E65-CC4C92384B6B}">
      <dgm:prSet/>
      <dgm:spPr/>
      <dgm:t>
        <a:bodyPr/>
        <a:lstStyle/>
        <a:p>
          <a:endParaRPr lang="en-US"/>
        </a:p>
      </dgm:t>
    </dgm:pt>
    <dgm:pt modelId="{FECBCE0F-D982-442C-8C53-130640477BED}">
      <dgm:prSet/>
      <dgm:spPr/>
      <dgm:t>
        <a:bodyPr/>
        <a:lstStyle/>
        <a:p>
          <a:pPr>
            <a:lnSpc>
              <a:spcPct val="100000"/>
            </a:lnSpc>
            <a:defRPr cap="all"/>
          </a:pPr>
          <a:r>
            <a:rPr lang="en-US" dirty="0"/>
            <a:t>OSFA – related</a:t>
          </a:r>
        </a:p>
        <a:p>
          <a:pPr>
            <a:lnSpc>
              <a:spcPct val="100000"/>
            </a:lnSpc>
            <a:defRPr cap="all"/>
          </a:pPr>
          <a:r>
            <a:rPr lang="en-US" dirty="0"/>
            <a:t>*WORKFORCE DEVELOPMENT SEQUENCE SCHOLARSHIP </a:t>
          </a:r>
        </a:p>
        <a:p>
          <a:pPr>
            <a:lnSpc>
              <a:spcPct val="100000"/>
            </a:lnSpc>
            <a:defRPr cap="all"/>
          </a:pPr>
          <a:r>
            <a:rPr lang="en-US" dirty="0"/>
            <a:t>* JACK TOLBERT GRANT</a:t>
          </a:r>
        </a:p>
      </dgm:t>
    </dgm:pt>
    <dgm:pt modelId="{819A0292-A5E4-41E3-99EC-D8AEC02FB500}" type="parTrans" cxnId="{954D3BF2-BA86-4910-8A89-3E705B6A383F}">
      <dgm:prSet/>
      <dgm:spPr/>
      <dgm:t>
        <a:bodyPr/>
        <a:lstStyle/>
        <a:p>
          <a:endParaRPr lang="en-US"/>
        </a:p>
      </dgm:t>
    </dgm:pt>
    <dgm:pt modelId="{B68881F6-8292-4505-93F5-6F934408324B}" type="sibTrans" cxnId="{954D3BF2-BA86-4910-8A89-3E705B6A383F}">
      <dgm:prSet/>
      <dgm:spPr/>
      <dgm:t>
        <a:bodyPr/>
        <a:lstStyle/>
        <a:p>
          <a:endParaRPr lang="en-US"/>
        </a:p>
      </dgm:t>
    </dgm:pt>
    <dgm:pt modelId="{A565C436-9ACB-1A40-91C3-ED08F66E8086}">
      <dgm:prSet/>
      <dgm:spPr/>
      <dgm:t>
        <a:bodyPr/>
        <a:lstStyle/>
        <a:p>
          <a:pPr>
            <a:lnSpc>
              <a:spcPct val="100000"/>
            </a:lnSpc>
            <a:defRPr cap="all"/>
          </a:pPr>
          <a:r>
            <a:rPr lang="en-US" dirty="0"/>
            <a:t>DATA BOOK COLLECTION</a:t>
          </a:r>
        </a:p>
      </dgm:t>
    </dgm:pt>
    <dgm:pt modelId="{2761DE80-E935-A54C-9B20-DBF2E73CC589}" type="parTrans" cxnId="{5BC274D2-B9D7-7B4F-80F9-77908D052B9C}">
      <dgm:prSet/>
      <dgm:spPr/>
      <dgm:t>
        <a:bodyPr/>
        <a:lstStyle/>
        <a:p>
          <a:endParaRPr lang="en-US"/>
        </a:p>
      </dgm:t>
    </dgm:pt>
    <dgm:pt modelId="{41CD30B6-8F66-6648-9070-9676A6A36520}" type="sibTrans" cxnId="{5BC274D2-B9D7-7B4F-80F9-77908D052B9C}">
      <dgm:prSet/>
      <dgm:spPr/>
      <dgm:t>
        <a:bodyPr/>
        <a:lstStyle/>
        <a:p>
          <a:endParaRPr lang="en-US"/>
        </a:p>
      </dgm:t>
    </dgm:pt>
    <dgm:pt modelId="{9B762AD4-EECB-417B-86CA-3776A27269C8}" type="pres">
      <dgm:prSet presAssocID="{7DDC253A-B453-48C0-B6B5-CE4A002EC778}" presName="root" presStyleCnt="0">
        <dgm:presLayoutVars>
          <dgm:dir/>
          <dgm:resizeHandles val="exact"/>
        </dgm:presLayoutVars>
      </dgm:prSet>
      <dgm:spPr/>
      <dgm:t>
        <a:bodyPr/>
        <a:lstStyle/>
        <a:p>
          <a:endParaRPr lang="en-US"/>
        </a:p>
      </dgm:t>
    </dgm:pt>
    <dgm:pt modelId="{F5F449B1-4FE5-4F5C-AE94-3FB8C272BF7D}" type="pres">
      <dgm:prSet presAssocID="{D372DB6B-76FD-4103-A640-A6CF076B84F7}" presName="compNode" presStyleCnt="0"/>
      <dgm:spPr/>
    </dgm:pt>
    <dgm:pt modelId="{76F424E6-CD91-42CE-8F1A-72D43E4D87FB}" type="pres">
      <dgm:prSet presAssocID="{D372DB6B-76FD-4103-A640-A6CF076B84F7}" presName="iconBgRect" presStyleLbl="bgShp" presStyleIdx="0" presStyleCnt="9"/>
      <dgm:spPr/>
    </dgm:pt>
    <dgm:pt modelId="{2B5F9B26-65BE-47C6-8A23-4449D7DB1C5F}" type="pres">
      <dgm:prSet presAssocID="{D372DB6B-76FD-4103-A640-A6CF076B84F7}"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at"/>
        </a:ext>
      </dgm:extLst>
    </dgm:pt>
    <dgm:pt modelId="{F7F52314-9E12-434E-A03D-9D5FD601B39B}" type="pres">
      <dgm:prSet presAssocID="{D372DB6B-76FD-4103-A640-A6CF076B84F7}" presName="spaceRect" presStyleCnt="0"/>
      <dgm:spPr/>
    </dgm:pt>
    <dgm:pt modelId="{5A239859-7325-47F5-A9AA-50DE8BF4D1D3}" type="pres">
      <dgm:prSet presAssocID="{D372DB6B-76FD-4103-A640-A6CF076B84F7}" presName="textRect" presStyleLbl="revTx" presStyleIdx="0" presStyleCnt="9">
        <dgm:presLayoutVars>
          <dgm:chMax val="1"/>
          <dgm:chPref val="1"/>
        </dgm:presLayoutVars>
      </dgm:prSet>
      <dgm:spPr/>
      <dgm:t>
        <a:bodyPr/>
        <a:lstStyle/>
        <a:p>
          <a:endParaRPr lang="en-US"/>
        </a:p>
      </dgm:t>
    </dgm:pt>
    <dgm:pt modelId="{710C48BA-E59E-4185-AB44-F2F391EDB75C}" type="pres">
      <dgm:prSet presAssocID="{66DFF885-F4AB-42D0-A709-423A15BE5BB1}" presName="sibTrans" presStyleCnt="0"/>
      <dgm:spPr/>
    </dgm:pt>
    <dgm:pt modelId="{146864CA-BD62-4657-ADCF-A00D3715160B}" type="pres">
      <dgm:prSet presAssocID="{3526967B-8979-4AF1-B5FA-1FDD52B83296}" presName="compNode" presStyleCnt="0"/>
      <dgm:spPr/>
    </dgm:pt>
    <dgm:pt modelId="{F1A4C25A-1913-4769-BF03-A8954C81FD7B}" type="pres">
      <dgm:prSet presAssocID="{3526967B-8979-4AF1-B5FA-1FDD52B83296}" presName="iconBgRect" presStyleLbl="bgShp" presStyleIdx="1" presStyleCnt="9"/>
      <dgm:spPr>
        <a:solidFill>
          <a:schemeClr val="accent1"/>
        </a:solidFill>
      </dgm:spPr>
    </dgm:pt>
    <dgm:pt modelId="{0BD53605-183E-4059-9359-79F95443307F}" type="pres">
      <dgm:prSet presAssocID="{3526967B-8979-4AF1-B5FA-1FDD52B83296}"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aper"/>
        </a:ext>
      </dgm:extLst>
    </dgm:pt>
    <dgm:pt modelId="{84294EA9-67C3-401D-B89F-87C52058683F}" type="pres">
      <dgm:prSet presAssocID="{3526967B-8979-4AF1-B5FA-1FDD52B83296}" presName="spaceRect" presStyleCnt="0"/>
      <dgm:spPr/>
    </dgm:pt>
    <dgm:pt modelId="{AF6B0252-FEA2-4412-941C-7636FE21AB8D}" type="pres">
      <dgm:prSet presAssocID="{3526967B-8979-4AF1-B5FA-1FDD52B83296}" presName="textRect" presStyleLbl="revTx" presStyleIdx="1" presStyleCnt="9">
        <dgm:presLayoutVars>
          <dgm:chMax val="1"/>
          <dgm:chPref val="1"/>
        </dgm:presLayoutVars>
      </dgm:prSet>
      <dgm:spPr/>
      <dgm:t>
        <a:bodyPr/>
        <a:lstStyle/>
        <a:p>
          <a:endParaRPr lang="en-US"/>
        </a:p>
      </dgm:t>
    </dgm:pt>
    <dgm:pt modelId="{7A0A6630-2287-462F-987A-A7EC951392E7}" type="pres">
      <dgm:prSet presAssocID="{3588A2DC-CE89-4981-995B-865769A25AB1}" presName="sibTrans" presStyleCnt="0"/>
      <dgm:spPr/>
    </dgm:pt>
    <dgm:pt modelId="{12B2FD34-8923-497E-88B3-0594BF94BE90}" type="pres">
      <dgm:prSet presAssocID="{B8B3AE9D-FE1D-453A-8407-72BFDC13B942}" presName="compNode" presStyleCnt="0"/>
      <dgm:spPr/>
    </dgm:pt>
    <dgm:pt modelId="{16F1329A-9E57-4BEA-BA6F-94CD0446D137}" type="pres">
      <dgm:prSet presAssocID="{B8B3AE9D-FE1D-453A-8407-72BFDC13B942}" presName="iconBgRect" presStyleLbl="bgShp" presStyleIdx="2" presStyleCnt="9"/>
      <dgm:spPr>
        <a:solidFill>
          <a:srgbClr val="92D050"/>
        </a:solidFill>
      </dgm:spPr>
    </dgm:pt>
    <dgm:pt modelId="{D8749C55-DC4A-448A-B955-0A0E819B77BF}" type="pres">
      <dgm:prSet presAssocID="{B8B3AE9D-FE1D-453A-8407-72BFDC13B942}"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hoolhouse"/>
        </a:ext>
      </dgm:extLst>
    </dgm:pt>
    <dgm:pt modelId="{9AB8250F-8260-43CF-83FD-53AB154FC25A}" type="pres">
      <dgm:prSet presAssocID="{B8B3AE9D-FE1D-453A-8407-72BFDC13B942}" presName="spaceRect" presStyleCnt="0"/>
      <dgm:spPr/>
    </dgm:pt>
    <dgm:pt modelId="{981ED580-8F9B-48F8-BB12-AB4FCAE7EC78}" type="pres">
      <dgm:prSet presAssocID="{B8B3AE9D-FE1D-453A-8407-72BFDC13B942}" presName="textRect" presStyleLbl="revTx" presStyleIdx="2" presStyleCnt="9">
        <dgm:presLayoutVars>
          <dgm:chMax val="1"/>
          <dgm:chPref val="1"/>
        </dgm:presLayoutVars>
      </dgm:prSet>
      <dgm:spPr/>
      <dgm:t>
        <a:bodyPr/>
        <a:lstStyle/>
        <a:p>
          <a:endParaRPr lang="en-US"/>
        </a:p>
      </dgm:t>
    </dgm:pt>
    <dgm:pt modelId="{1519F58F-F177-47BF-AC20-63173B2184FE}" type="pres">
      <dgm:prSet presAssocID="{A8A8CE51-39A8-438A-841A-4FB0095FC517}" presName="sibTrans" presStyleCnt="0"/>
      <dgm:spPr/>
    </dgm:pt>
    <dgm:pt modelId="{CB6CEF24-2714-4BBF-9DF5-8AE3FC135FE8}" type="pres">
      <dgm:prSet presAssocID="{FBBE55C3-C699-4ABF-A7E1-80541F52E388}" presName="compNode" presStyleCnt="0"/>
      <dgm:spPr/>
    </dgm:pt>
    <dgm:pt modelId="{5C5955DD-FEEE-4EF3-AF51-36622896AB7A}" type="pres">
      <dgm:prSet presAssocID="{FBBE55C3-C699-4ABF-A7E1-80541F52E388}" presName="iconBgRect" presStyleLbl="bgShp" presStyleIdx="3" presStyleCnt="9"/>
      <dgm:spPr>
        <a:solidFill>
          <a:schemeClr val="bg1">
            <a:lumMod val="65000"/>
          </a:schemeClr>
        </a:solidFill>
      </dgm:spPr>
    </dgm:pt>
    <dgm:pt modelId="{519C8292-9E15-49AD-96C0-7BA5212BC6BF}" type="pres">
      <dgm:prSet presAssocID="{FBBE55C3-C699-4ABF-A7E1-80541F52E388}"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No sign"/>
        </a:ext>
      </dgm:extLst>
    </dgm:pt>
    <dgm:pt modelId="{DD276DB0-6298-4015-95C5-59FD40CA8065}" type="pres">
      <dgm:prSet presAssocID="{FBBE55C3-C699-4ABF-A7E1-80541F52E388}" presName="spaceRect" presStyleCnt="0"/>
      <dgm:spPr/>
    </dgm:pt>
    <dgm:pt modelId="{8DE0E890-EC66-4BC5-81C4-3D4035EC6C88}" type="pres">
      <dgm:prSet presAssocID="{FBBE55C3-C699-4ABF-A7E1-80541F52E388}" presName="textRect" presStyleLbl="revTx" presStyleIdx="3" presStyleCnt="9">
        <dgm:presLayoutVars>
          <dgm:chMax val="1"/>
          <dgm:chPref val="1"/>
        </dgm:presLayoutVars>
      </dgm:prSet>
      <dgm:spPr/>
      <dgm:t>
        <a:bodyPr/>
        <a:lstStyle/>
        <a:p>
          <a:endParaRPr lang="en-US"/>
        </a:p>
      </dgm:t>
    </dgm:pt>
    <dgm:pt modelId="{7859FB90-9625-430D-81AB-CDB5F3FBDC32}" type="pres">
      <dgm:prSet presAssocID="{7FAD0A89-755A-4B41-BE06-E7CE72B5A9BD}" presName="sibTrans" presStyleCnt="0"/>
      <dgm:spPr/>
    </dgm:pt>
    <dgm:pt modelId="{FD57C1CD-8C8E-B641-A1FE-574A33A7B537}" type="pres">
      <dgm:prSet presAssocID="{A565C436-9ACB-1A40-91C3-ED08F66E8086}" presName="compNode" presStyleCnt="0"/>
      <dgm:spPr/>
    </dgm:pt>
    <dgm:pt modelId="{3487414E-6F96-1D48-AE86-470F2FFE8D67}" type="pres">
      <dgm:prSet presAssocID="{A565C436-9ACB-1A40-91C3-ED08F66E8086}" presName="iconBgRect" presStyleLbl="bgShp" presStyleIdx="4" presStyleCnt="9"/>
      <dgm:spPr/>
    </dgm:pt>
    <dgm:pt modelId="{33126EA9-A82A-3B42-8663-3F2B60B8EACE}" type="pres">
      <dgm:prSet presAssocID="{A565C436-9ACB-1A40-91C3-ED08F66E8086}"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dgm:spPr>
      <dgm:extLst>
        <a:ext uri="{E40237B7-FDA0-4F09-8148-C483321AD2D9}">
          <dgm14:cNvPr xmlns:dgm14="http://schemas.microsoft.com/office/drawing/2010/diagram" id="0" name="" descr="Bar chart with solid fill"/>
        </a:ext>
      </dgm:extLst>
    </dgm:pt>
    <dgm:pt modelId="{FDDF0C89-6BFC-AA47-8397-72622E08811C}" type="pres">
      <dgm:prSet presAssocID="{A565C436-9ACB-1A40-91C3-ED08F66E8086}" presName="spaceRect" presStyleCnt="0"/>
      <dgm:spPr/>
    </dgm:pt>
    <dgm:pt modelId="{FBC6F0D6-3D5F-944C-A1F4-D8F02D7F7FC0}" type="pres">
      <dgm:prSet presAssocID="{A565C436-9ACB-1A40-91C3-ED08F66E8086}" presName="textRect" presStyleLbl="revTx" presStyleIdx="4" presStyleCnt="9">
        <dgm:presLayoutVars>
          <dgm:chMax val="1"/>
          <dgm:chPref val="1"/>
        </dgm:presLayoutVars>
      </dgm:prSet>
      <dgm:spPr/>
      <dgm:t>
        <a:bodyPr/>
        <a:lstStyle/>
        <a:p>
          <a:endParaRPr lang="en-US"/>
        </a:p>
      </dgm:t>
    </dgm:pt>
    <dgm:pt modelId="{65DDA7DD-6E81-FD47-A2BF-74EFDEA778C2}" type="pres">
      <dgm:prSet presAssocID="{41CD30B6-8F66-6648-9070-9676A6A36520}" presName="sibTrans" presStyleCnt="0"/>
      <dgm:spPr/>
    </dgm:pt>
    <dgm:pt modelId="{94026E03-2233-4846-8F77-E810304A4B18}" type="pres">
      <dgm:prSet presAssocID="{834D2641-B2E9-46D3-87EA-249437B90D3E}" presName="compNode" presStyleCnt="0"/>
      <dgm:spPr/>
    </dgm:pt>
    <dgm:pt modelId="{2663DEF2-3BF0-4348-A148-1B45270A0B2E}" type="pres">
      <dgm:prSet presAssocID="{834D2641-B2E9-46D3-87EA-249437B90D3E}" presName="iconBgRect" presStyleLbl="bgShp" presStyleIdx="5" presStyleCnt="9"/>
      <dgm:spPr/>
    </dgm:pt>
    <dgm:pt modelId="{5FC4CC6E-DABD-4578-8E62-DCE785B22B95}" type="pres">
      <dgm:prSet presAssocID="{834D2641-B2E9-46D3-87EA-249437B90D3E}"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rying Face with No Fill"/>
        </a:ext>
      </dgm:extLst>
    </dgm:pt>
    <dgm:pt modelId="{3BED6F6F-DB22-4B9D-B582-27E25319CCF7}" type="pres">
      <dgm:prSet presAssocID="{834D2641-B2E9-46D3-87EA-249437B90D3E}" presName="spaceRect" presStyleCnt="0"/>
      <dgm:spPr/>
    </dgm:pt>
    <dgm:pt modelId="{54B9E83C-5622-492C-A868-51EBD2109238}" type="pres">
      <dgm:prSet presAssocID="{834D2641-B2E9-46D3-87EA-249437B90D3E}" presName="textRect" presStyleLbl="revTx" presStyleIdx="5" presStyleCnt="9">
        <dgm:presLayoutVars>
          <dgm:chMax val="1"/>
          <dgm:chPref val="1"/>
        </dgm:presLayoutVars>
      </dgm:prSet>
      <dgm:spPr/>
      <dgm:t>
        <a:bodyPr/>
        <a:lstStyle/>
        <a:p>
          <a:endParaRPr lang="en-US"/>
        </a:p>
      </dgm:t>
    </dgm:pt>
    <dgm:pt modelId="{0D731D41-8C31-4BDA-B042-D6E86D7106C0}" type="pres">
      <dgm:prSet presAssocID="{12E9C3DE-DB1A-4EFF-ACB9-B9BF30C486AF}" presName="sibTrans" presStyleCnt="0"/>
      <dgm:spPr/>
    </dgm:pt>
    <dgm:pt modelId="{9A4C9C83-E7FA-4155-9EBD-32CB372BA209}" type="pres">
      <dgm:prSet presAssocID="{CFCA2ED8-3796-4A90-A48B-3A962833AC29}" presName="compNode" presStyleCnt="0"/>
      <dgm:spPr/>
    </dgm:pt>
    <dgm:pt modelId="{0F28621D-31F3-43AF-869C-773CC32F5CEB}" type="pres">
      <dgm:prSet presAssocID="{CFCA2ED8-3796-4A90-A48B-3A962833AC29}" presName="iconBgRect" presStyleLbl="bgShp" presStyleIdx="6" presStyleCnt="9"/>
      <dgm:spPr>
        <a:solidFill>
          <a:schemeClr val="accent1">
            <a:lumMod val="40000"/>
            <a:lumOff val="60000"/>
          </a:schemeClr>
        </a:solidFill>
      </dgm:spPr>
    </dgm:pt>
    <dgm:pt modelId="{9F2C2E50-6264-44FB-8787-AECE20C171B2}" type="pres">
      <dgm:prSet presAssocID="{CFCA2ED8-3796-4A90-A48B-3A962833AC29}"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Classroom"/>
        </a:ext>
      </dgm:extLst>
    </dgm:pt>
    <dgm:pt modelId="{EACEF1F1-0038-45B9-A798-53B01CB6044F}" type="pres">
      <dgm:prSet presAssocID="{CFCA2ED8-3796-4A90-A48B-3A962833AC29}" presName="spaceRect" presStyleCnt="0"/>
      <dgm:spPr/>
    </dgm:pt>
    <dgm:pt modelId="{CF016C9A-5165-4B28-A999-34BE96984DE6}" type="pres">
      <dgm:prSet presAssocID="{CFCA2ED8-3796-4A90-A48B-3A962833AC29}" presName="textRect" presStyleLbl="revTx" presStyleIdx="6" presStyleCnt="9">
        <dgm:presLayoutVars>
          <dgm:chMax val="1"/>
          <dgm:chPref val="1"/>
        </dgm:presLayoutVars>
      </dgm:prSet>
      <dgm:spPr/>
      <dgm:t>
        <a:bodyPr/>
        <a:lstStyle/>
        <a:p>
          <a:endParaRPr lang="en-US"/>
        </a:p>
      </dgm:t>
    </dgm:pt>
    <dgm:pt modelId="{D32C8E9F-5694-46F7-8CB9-AFA244564541}" type="pres">
      <dgm:prSet presAssocID="{CBF0F258-3F95-43D6-9B8B-63BA8A384FDA}" presName="sibTrans" presStyleCnt="0"/>
      <dgm:spPr/>
    </dgm:pt>
    <dgm:pt modelId="{E57DF2CE-C7B1-4BBC-82F1-BFD4C817E2C2}" type="pres">
      <dgm:prSet presAssocID="{C23291E6-1695-49AA-98FC-F98717B7C00A}" presName="compNode" presStyleCnt="0"/>
      <dgm:spPr/>
    </dgm:pt>
    <dgm:pt modelId="{1A6A601F-081D-4F42-964A-B05509D6AF4F}" type="pres">
      <dgm:prSet presAssocID="{C23291E6-1695-49AA-98FC-F98717B7C00A}" presName="iconBgRect" presStyleLbl="bgShp" presStyleIdx="7" presStyleCnt="9"/>
      <dgm:spPr>
        <a:solidFill>
          <a:srgbClr val="00B0F0"/>
        </a:solidFill>
      </dgm:spPr>
    </dgm:pt>
    <dgm:pt modelId="{ED26B4F6-3ADF-4F7B-B826-A01224A7A19E}" type="pres">
      <dgm:prSet presAssocID="{C23291E6-1695-49AA-98FC-F98717B7C00A}"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Document"/>
        </a:ext>
      </dgm:extLst>
    </dgm:pt>
    <dgm:pt modelId="{07C8D39D-8F91-4EAF-ACBE-B248A2CF44CC}" type="pres">
      <dgm:prSet presAssocID="{C23291E6-1695-49AA-98FC-F98717B7C00A}" presName="spaceRect" presStyleCnt="0"/>
      <dgm:spPr/>
    </dgm:pt>
    <dgm:pt modelId="{7C61F2A3-3E71-43D5-9DC0-06E71A77AF95}" type="pres">
      <dgm:prSet presAssocID="{C23291E6-1695-49AA-98FC-F98717B7C00A}" presName="textRect" presStyleLbl="revTx" presStyleIdx="7" presStyleCnt="9">
        <dgm:presLayoutVars>
          <dgm:chMax val="1"/>
          <dgm:chPref val="1"/>
        </dgm:presLayoutVars>
      </dgm:prSet>
      <dgm:spPr/>
      <dgm:t>
        <a:bodyPr/>
        <a:lstStyle/>
        <a:p>
          <a:endParaRPr lang="en-US"/>
        </a:p>
      </dgm:t>
    </dgm:pt>
    <dgm:pt modelId="{18767FE7-51B7-4B2B-8375-E3913C232DFB}" type="pres">
      <dgm:prSet presAssocID="{10D3C81A-0C30-40EB-90F4-63A79BA3BBFB}" presName="sibTrans" presStyleCnt="0"/>
      <dgm:spPr/>
    </dgm:pt>
    <dgm:pt modelId="{A0B6BF49-27D6-4E31-9F80-B88FFDE7C14A}" type="pres">
      <dgm:prSet presAssocID="{FECBCE0F-D982-442C-8C53-130640477BED}" presName="compNode" presStyleCnt="0"/>
      <dgm:spPr/>
    </dgm:pt>
    <dgm:pt modelId="{75C84CE3-1532-43AE-8E5E-FD9F0FA0303D}" type="pres">
      <dgm:prSet presAssocID="{FECBCE0F-D982-442C-8C53-130640477BED}" presName="iconBgRect" presStyleLbl="bgShp" presStyleIdx="8" presStyleCnt="9"/>
      <dgm:spPr>
        <a:solidFill>
          <a:srgbClr val="00B050"/>
        </a:solidFill>
      </dgm:spPr>
    </dgm:pt>
    <dgm:pt modelId="{ACE02F33-A1D1-4791-8212-554F81E66B8B}" type="pres">
      <dgm:prSet presAssocID="{FECBCE0F-D982-442C-8C53-130640477BED}"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a:blipFill>
        <a:ln>
          <a:noFill/>
        </a:ln>
      </dgm:spPr>
      <dgm:extLst>
        <a:ext uri="{E40237B7-FDA0-4F09-8148-C483321AD2D9}">
          <dgm14:cNvPr xmlns:dgm14="http://schemas.microsoft.com/office/drawing/2010/diagram" id="0" name="" descr="Money"/>
        </a:ext>
      </dgm:extLst>
    </dgm:pt>
    <dgm:pt modelId="{0ADC7F0F-9860-4288-A835-6C06D4C3ED75}" type="pres">
      <dgm:prSet presAssocID="{FECBCE0F-D982-442C-8C53-130640477BED}" presName="spaceRect" presStyleCnt="0"/>
      <dgm:spPr/>
    </dgm:pt>
    <dgm:pt modelId="{31054C83-FD41-4879-829D-F9D3B9D68E6C}" type="pres">
      <dgm:prSet presAssocID="{FECBCE0F-D982-442C-8C53-130640477BED}" presName="textRect" presStyleLbl="revTx" presStyleIdx="8" presStyleCnt="9" custScaleX="324397">
        <dgm:presLayoutVars>
          <dgm:chMax val="1"/>
          <dgm:chPref val="1"/>
        </dgm:presLayoutVars>
      </dgm:prSet>
      <dgm:spPr/>
      <dgm:t>
        <a:bodyPr/>
        <a:lstStyle/>
        <a:p>
          <a:endParaRPr lang="en-US"/>
        </a:p>
      </dgm:t>
    </dgm:pt>
  </dgm:ptLst>
  <dgm:cxnLst>
    <dgm:cxn modelId="{0C8D1B01-4478-476B-A265-C0B0F1F38E07}" srcId="{7DDC253A-B453-48C0-B6B5-CE4A002EC778}" destId="{CFCA2ED8-3796-4A90-A48B-3A962833AC29}" srcOrd="6" destOrd="0" parTransId="{FBE1A1CA-C9AE-4712-AEF3-106C24A540EC}" sibTransId="{CBF0F258-3F95-43D6-9B8B-63BA8A384FDA}"/>
    <dgm:cxn modelId="{74726667-2AA8-1D4F-B2B2-DB069A7E6E0E}" type="presOf" srcId="{B8B3AE9D-FE1D-453A-8407-72BFDC13B942}" destId="{981ED580-8F9B-48F8-BB12-AB4FCAE7EC78}" srcOrd="0" destOrd="0" presId="urn:microsoft.com/office/officeart/2018/5/layout/IconCircleLabelList"/>
    <dgm:cxn modelId="{954D3BF2-BA86-4910-8A89-3E705B6A383F}" srcId="{7DDC253A-B453-48C0-B6B5-CE4A002EC778}" destId="{FECBCE0F-D982-442C-8C53-130640477BED}" srcOrd="8" destOrd="0" parTransId="{819A0292-A5E4-41E3-99EC-D8AEC02FB500}" sibTransId="{B68881F6-8292-4505-93F5-6F934408324B}"/>
    <dgm:cxn modelId="{4E23A8E1-ED65-4C3B-A9FA-9F46F7C936D2}" srcId="{7DDC253A-B453-48C0-B6B5-CE4A002EC778}" destId="{B8B3AE9D-FE1D-453A-8407-72BFDC13B942}" srcOrd="2" destOrd="0" parTransId="{77206B6C-8F15-494A-B51C-E0B8D2DB4ACF}" sibTransId="{A8A8CE51-39A8-438A-841A-4FB0095FC517}"/>
    <dgm:cxn modelId="{5BC274D2-B9D7-7B4F-80F9-77908D052B9C}" srcId="{7DDC253A-B453-48C0-B6B5-CE4A002EC778}" destId="{A565C436-9ACB-1A40-91C3-ED08F66E8086}" srcOrd="4" destOrd="0" parTransId="{2761DE80-E935-A54C-9B20-DBF2E73CC589}" sibTransId="{41CD30B6-8F66-6648-9070-9676A6A36520}"/>
    <dgm:cxn modelId="{60D2D9A0-BBCB-4873-8782-0CD0BF4BFFAA}" srcId="{7DDC253A-B453-48C0-B6B5-CE4A002EC778}" destId="{C23291E6-1695-49AA-98FC-F98717B7C00A}" srcOrd="7" destOrd="0" parTransId="{8680B0BB-44C2-4F1F-86DF-B467A75A9EC6}" sibTransId="{10D3C81A-0C30-40EB-90F4-63A79BA3BBFB}"/>
    <dgm:cxn modelId="{04EC937F-28F3-40BF-B24C-0F7FD26C4C80}" type="presOf" srcId="{7DDC253A-B453-48C0-B6B5-CE4A002EC778}" destId="{9B762AD4-EECB-417B-86CA-3776A27269C8}" srcOrd="0" destOrd="0" presId="urn:microsoft.com/office/officeart/2018/5/layout/IconCircleLabelList"/>
    <dgm:cxn modelId="{3D20CF30-A6C2-6A4D-B284-E8DFA217A88D}" type="presOf" srcId="{A565C436-9ACB-1A40-91C3-ED08F66E8086}" destId="{FBC6F0D6-3D5F-944C-A1F4-D8F02D7F7FC0}" srcOrd="0" destOrd="0" presId="urn:microsoft.com/office/officeart/2018/5/layout/IconCircleLabelList"/>
    <dgm:cxn modelId="{3BD3ECD3-A322-B040-BBE0-EDDE05B4455C}" type="presOf" srcId="{FECBCE0F-D982-442C-8C53-130640477BED}" destId="{31054C83-FD41-4879-829D-F9D3B9D68E6C}" srcOrd="0" destOrd="0" presId="urn:microsoft.com/office/officeart/2018/5/layout/IconCircleLabelList"/>
    <dgm:cxn modelId="{AD271AE2-84AD-6141-9018-0874792D9BC2}" type="presOf" srcId="{D372DB6B-76FD-4103-A640-A6CF076B84F7}" destId="{5A239859-7325-47F5-A9AA-50DE8BF4D1D3}" srcOrd="0" destOrd="0" presId="urn:microsoft.com/office/officeart/2018/5/layout/IconCircleLabelList"/>
    <dgm:cxn modelId="{4E881786-F03B-AB42-99E9-3FAAF22CB83C}" type="presOf" srcId="{CFCA2ED8-3796-4A90-A48B-3A962833AC29}" destId="{CF016C9A-5165-4B28-A999-34BE96984DE6}" srcOrd="0" destOrd="0" presId="urn:microsoft.com/office/officeart/2018/5/layout/IconCircleLabelList"/>
    <dgm:cxn modelId="{7DDF392C-928B-1245-9914-89CC4029AA55}" type="presOf" srcId="{C23291E6-1695-49AA-98FC-F98717B7C00A}" destId="{7C61F2A3-3E71-43D5-9DC0-06E71A77AF95}" srcOrd="0" destOrd="0" presId="urn:microsoft.com/office/officeart/2018/5/layout/IconCircleLabelList"/>
    <dgm:cxn modelId="{628EA6E3-B158-4430-8C17-7AC5FC311957}" srcId="{7DDC253A-B453-48C0-B6B5-CE4A002EC778}" destId="{D372DB6B-76FD-4103-A640-A6CF076B84F7}" srcOrd="0" destOrd="0" parTransId="{5374CEBA-B740-4D16-AA91-ECFED8A3AE5B}" sibTransId="{66DFF885-F4AB-42D0-A709-423A15BE5BB1}"/>
    <dgm:cxn modelId="{C6B15985-51F4-714B-8456-65C4D5AAB6B6}" type="presOf" srcId="{FBBE55C3-C699-4ABF-A7E1-80541F52E388}" destId="{8DE0E890-EC66-4BC5-81C4-3D4035EC6C88}" srcOrd="0" destOrd="0" presId="urn:microsoft.com/office/officeart/2018/5/layout/IconCircleLabelList"/>
    <dgm:cxn modelId="{5E253797-B4E8-C14F-853F-9AD3A0875A24}" type="presOf" srcId="{3526967B-8979-4AF1-B5FA-1FDD52B83296}" destId="{AF6B0252-FEA2-4412-941C-7636FE21AB8D}" srcOrd="0" destOrd="0" presId="urn:microsoft.com/office/officeart/2018/5/layout/IconCircleLabelList"/>
    <dgm:cxn modelId="{047E07EA-94AC-4BAF-B442-4DC08B59C90D}" srcId="{7DDC253A-B453-48C0-B6B5-CE4A002EC778}" destId="{FBBE55C3-C699-4ABF-A7E1-80541F52E388}" srcOrd="3" destOrd="0" parTransId="{A5953538-28B4-476C-9923-7AE8D3BC4E7C}" sibTransId="{7FAD0A89-755A-4B41-BE06-E7CE72B5A9BD}"/>
    <dgm:cxn modelId="{33AC6332-B32F-4145-845C-73A75BF408BA}" srcId="{7DDC253A-B453-48C0-B6B5-CE4A002EC778}" destId="{3526967B-8979-4AF1-B5FA-1FDD52B83296}" srcOrd="1" destOrd="0" parTransId="{167F9952-F2D1-4BF0-AE7B-B86CC1D5D534}" sibTransId="{3588A2DC-CE89-4981-995B-865769A25AB1}"/>
    <dgm:cxn modelId="{E77916A3-AC83-384B-AD4A-54399C4072A3}" type="presOf" srcId="{834D2641-B2E9-46D3-87EA-249437B90D3E}" destId="{54B9E83C-5622-492C-A868-51EBD2109238}" srcOrd="0" destOrd="0" presId="urn:microsoft.com/office/officeart/2018/5/layout/IconCircleLabelList"/>
    <dgm:cxn modelId="{D1F0DA56-9FBF-493F-9E65-CC4C92384B6B}" srcId="{7DDC253A-B453-48C0-B6B5-CE4A002EC778}" destId="{834D2641-B2E9-46D3-87EA-249437B90D3E}" srcOrd="5" destOrd="0" parTransId="{03B4BE35-9791-49C2-8F28-1DCCCB8DF8F6}" sibTransId="{12E9C3DE-DB1A-4EFF-ACB9-B9BF30C486AF}"/>
    <dgm:cxn modelId="{C5FBF785-888A-2C48-9570-232AA1400D1D}" type="presParOf" srcId="{9B762AD4-EECB-417B-86CA-3776A27269C8}" destId="{F5F449B1-4FE5-4F5C-AE94-3FB8C272BF7D}" srcOrd="0" destOrd="0" presId="urn:microsoft.com/office/officeart/2018/5/layout/IconCircleLabelList"/>
    <dgm:cxn modelId="{C61879DA-1F73-8143-A5B8-93145A755F83}" type="presParOf" srcId="{F5F449B1-4FE5-4F5C-AE94-3FB8C272BF7D}" destId="{76F424E6-CD91-42CE-8F1A-72D43E4D87FB}" srcOrd="0" destOrd="0" presId="urn:microsoft.com/office/officeart/2018/5/layout/IconCircleLabelList"/>
    <dgm:cxn modelId="{27DC2AB4-8940-ED44-A0CC-DE58D4AD8E6A}" type="presParOf" srcId="{F5F449B1-4FE5-4F5C-AE94-3FB8C272BF7D}" destId="{2B5F9B26-65BE-47C6-8A23-4449D7DB1C5F}" srcOrd="1" destOrd="0" presId="urn:microsoft.com/office/officeart/2018/5/layout/IconCircleLabelList"/>
    <dgm:cxn modelId="{D29AF426-88FA-A944-8817-5F0829B49E28}" type="presParOf" srcId="{F5F449B1-4FE5-4F5C-AE94-3FB8C272BF7D}" destId="{F7F52314-9E12-434E-A03D-9D5FD601B39B}" srcOrd="2" destOrd="0" presId="urn:microsoft.com/office/officeart/2018/5/layout/IconCircleLabelList"/>
    <dgm:cxn modelId="{96E808A9-C41F-DE45-BBA9-BE31A4058BF8}" type="presParOf" srcId="{F5F449B1-4FE5-4F5C-AE94-3FB8C272BF7D}" destId="{5A239859-7325-47F5-A9AA-50DE8BF4D1D3}" srcOrd="3" destOrd="0" presId="urn:microsoft.com/office/officeart/2018/5/layout/IconCircleLabelList"/>
    <dgm:cxn modelId="{252C9485-87B1-9345-B73D-FAC9A4CA1F8E}" type="presParOf" srcId="{9B762AD4-EECB-417B-86CA-3776A27269C8}" destId="{710C48BA-E59E-4185-AB44-F2F391EDB75C}" srcOrd="1" destOrd="0" presId="urn:microsoft.com/office/officeart/2018/5/layout/IconCircleLabelList"/>
    <dgm:cxn modelId="{0B93930D-D2B8-E644-AD9E-56531A0AA209}" type="presParOf" srcId="{9B762AD4-EECB-417B-86CA-3776A27269C8}" destId="{146864CA-BD62-4657-ADCF-A00D3715160B}" srcOrd="2" destOrd="0" presId="urn:microsoft.com/office/officeart/2018/5/layout/IconCircleLabelList"/>
    <dgm:cxn modelId="{3040A1F9-8141-034B-934E-73212A6ED463}" type="presParOf" srcId="{146864CA-BD62-4657-ADCF-A00D3715160B}" destId="{F1A4C25A-1913-4769-BF03-A8954C81FD7B}" srcOrd="0" destOrd="0" presId="urn:microsoft.com/office/officeart/2018/5/layout/IconCircleLabelList"/>
    <dgm:cxn modelId="{6D3691E1-4E8B-7540-9C26-6EE1A92B8B46}" type="presParOf" srcId="{146864CA-BD62-4657-ADCF-A00D3715160B}" destId="{0BD53605-183E-4059-9359-79F95443307F}" srcOrd="1" destOrd="0" presId="urn:microsoft.com/office/officeart/2018/5/layout/IconCircleLabelList"/>
    <dgm:cxn modelId="{DFE822C6-BDB6-034F-8D75-E21A63FA2A16}" type="presParOf" srcId="{146864CA-BD62-4657-ADCF-A00D3715160B}" destId="{84294EA9-67C3-401D-B89F-87C52058683F}" srcOrd="2" destOrd="0" presId="urn:microsoft.com/office/officeart/2018/5/layout/IconCircleLabelList"/>
    <dgm:cxn modelId="{71A061A8-4D81-9F47-9D3E-31AC62826CBF}" type="presParOf" srcId="{146864CA-BD62-4657-ADCF-A00D3715160B}" destId="{AF6B0252-FEA2-4412-941C-7636FE21AB8D}" srcOrd="3" destOrd="0" presId="urn:microsoft.com/office/officeart/2018/5/layout/IconCircleLabelList"/>
    <dgm:cxn modelId="{B88D035A-6C41-5D46-8A86-DD01DC55248E}" type="presParOf" srcId="{9B762AD4-EECB-417B-86CA-3776A27269C8}" destId="{7A0A6630-2287-462F-987A-A7EC951392E7}" srcOrd="3" destOrd="0" presId="urn:microsoft.com/office/officeart/2018/5/layout/IconCircleLabelList"/>
    <dgm:cxn modelId="{1C0342F0-23D3-9042-B99C-35AA57784132}" type="presParOf" srcId="{9B762AD4-EECB-417B-86CA-3776A27269C8}" destId="{12B2FD34-8923-497E-88B3-0594BF94BE90}" srcOrd="4" destOrd="0" presId="urn:microsoft.com/office/officeart/2018/5/layout/IconCircleLabelList"/>
    <dgm:cxn modelId="{C0EF133D-5BAA-9D4A-9450-0D8EFC077092}" type="presParOf" srcId="{12B2FD34-8923-497E-88B3-0594BF94BE90}" destId="{16F1329A-9E57-4BEA-BA6F-94CD0446D137}" srcOrd="0" destOrd="0" presId="urn:microsoft.com/office/officeart/2018/5/layout/IconCircleLabelList"/>
    <dgm:cxn modelId="{4A29E8CF-92EB-9347-9834-8F1B06015EB5}" type="presParOf" srcId="{12B2FD34-8923-497E-88B3-0594BF94BE90}" destId="{D8749C55-DC4A-448A-B955-0A0E819B77BF}" srcOrd="1" destOrd="0" presId="urn:microsoft.com/office/officeart/2018/5/layout/IconCircleLabelList"/>
    <dgm:cxn modelId="{5E6256C8-8A72-DD4C-AB21-41D16B4B3F15}" type="presParOf" srcId="{12B2FD34-8923-497E-88B3-0594BF94BE90}" destId="{9AB8250F-8260-43CF-83FD-53AB154FC25A}" srcOrd="2" destOrd="0" presId="urn:microsoft.com/office/officeart/2018/5/layout/IconCircleLabelList"/>
    <dgm:cxn modelId="{6A9922DF-2ABF-D348-9ED6-DA7D0CCB2D3E}" type="presParOf" srcId="{12B2FD34-8923-497E-88B3-0594BF94BE90}" destId="{981ED580-8F9B-48F8-BB12-AB4FCAE7EC78}" srcOrd="3" destOrd="0" presId="urn:microsoft.com/office/officeart/2018/5/layout/IconCircleLabelList"/>
    <dgm:cxn modelId="{57E0F1B8-DE2F-9F40-AB99-25D684795C6B}" type="presParOf" srcId="{9B762AD4-EECB-417B-86CA-3776A27269C8}" destId="{1519F58F-F177-47BF-AC20-63173B2184FE}" srcOrd="5" destOrd="0" presId="urn:microsoft.com/office/officeart/2018/5/layout/IconCircleLabelList"/>
    <dgm:cxn modelId="{C53CFF9C-CE7F-7B45-AA6A-C507A30AE465}" type="presParOf" srcId="{9B762AD4-EECB-417B-86CA-3776A27269C8}" destId="{CB6CEF24-2714-4BBF-9DF5-8AE3FC135FE8}" srcOrd="6" destOrd="0" presId="urn:microsoft.com/office/officeart/2018/5/layout/IconCircleLabelList"/>
    <dgm:cxn modelId="{B8B97C3B-097E-0E49-8309-3B88144095AC}" type="presParOf" srcId="{CB6CEF24-2714-4BBF-9DF5-8AE3FC135FE8}" destId="{5C5955DD-FEEE-4EF3-AF51-36622896AB7A}" srcOrd="0" destOrd="0" presId="urn:microsoft.com/office/officeart/2018/5/layout/IconCircleLabelList"/>
    <dgm:cxn modelId="{7F9426E7-CF9B-F342-A954-DDDA00C827A0}" type="presParOf" srcId="{CB6CEF24-2714-4BBF-9DF5-8AE3FC135FE8}" destId="{519C8292-9E15-49AD-96C0-7BA5212BC6BF}" srcOrd="1" destOrd="0" presId="urn:microsoft.com/office/officeart/2018/5/layout/IconCircleLabelList"/>
    <dgm:cxn modelId="{DF6B087C-4882-0340-A246-CFB7C26DAF78}" type="presParOf" srcId="{CB6CEF24-2714-4BBF-9DF5-8AE3FC135FE8}" destId="{DD276DB0-6298-4015-95C5-59FD40CA8065}" srcOrd="2" destOrd="0" presId="urn:microsoft.com/office/officeart/2018/5/layout/IconCircleLabelList"/>
    <dgm:cxn modelId="{C68EB482-A799-9244-BFA8-AAB068AC39BC}" type="presParOf" srcId="{CB6CEF24-2714-4BBF-9DF5-8AE3FC135FE8}" destId="{8DE0E890-EC66-4BC5-81C4-3D4035EC6C88}" srcOrd="3" destOrd="0" presId="urn:microsoft.com/office/officeart/2018/5/layout/IconCircleLabelList"/>
    <dgm:cxn modelId="{EA4B9321-C330-9A46-AC4C-0A5B20C8EFD9}" type="presParOf" srcId="{9B762AD4-EECB-417B-86CA-3776A27269C8}" destId="{7859FB90-9625-430D-81AB-CDB5F3FBDC32}" srcOrd="7" destOrd="0" presId="urn:microsoft.com/office/officeart/2018/5/layout/IconCircleLabelList"/>
    <dgm:cxn modelId="{CB554E48-4241-3742-9DCD-446CEE61DD3E}" type="presParOf" srcId="{9B762AD4-EECB-417B-86CA-3776A27269C8}" destId="{FD57C1CD-8C8E-B641-A1FE-574A33A7B537}" srcOrd="8" destOrd="0" presId="urn:microsoft.com/office/officeart/2018/5/layout/IconCircleLabelList"/>
    <dgm:cxn modelId="{CDDEF5EB-352A-6945-ACCA-D20B59824A24}" type="presParOf" srcId="{FD57C1CD-8C8E-B641-A1FE-574A33A7B537}" destId="{3487414E-6F96-1D48-AE86-470F2FFE8D67}" srcOrd="0" destOrd="0" presId="urn:microsoft.com/office/officeart/2018/5/layout/IconCircleLabelList"/>
    <dgm:cxn modelId="{C3FB6097-03D8-2942-B121-DA34BC5F6C4C}" type="presParOf" srcId="{FD57C1CD-8C8E-B641-A1FE-574A33A7B537}" destId="{33126EA9-A82A-3B42-8663-3F2B60B8EACE}" srcOrd="1" destOrd="0" presId="urn:microsoft.com/office/officeart/2018/5/layout/IconCircleLabelList"/>
    <dgm:cxn modelId="{AF403D39-8989-FE42-86DD-5A1F371296E9}" type="presParOf" srcId="{FD57C1CD-8C8E-B641-A1FE-574A33A7B537}" destId="{FDDF0C89-6BFC-AA47-8397-72622E08811C}" srcOrd="2" destOrd="0" presId="urn:microsoft.com/office/officeart/2018/5/layout/IconCircleLabelList"/>
    <dgm:cxn modelId="{6A21DAC8-17A0-5546-9BEF-AB5A9C80B2D3}" type="presParOf" srcId="{FD57C1CD-8C8E-B641-A1FE-574A33A7B537}" destId="{FBC6F0D6-3D5F-944C-A1F4-D8F02D7F7FC0}" srcOrd="3" destOrd="0" presId="urn:microsoft.com/office/officeart/2018/5/layout/IconCircleLabelList"/>
    <dgm:cxn modelId="{9FD31B6E-3504-FC44-8C10-CA86581CD724}" type="presParOf" srcId="{9B762AD4-EECB-417B-86CA-3776A27269C8}" destId="{65DDA7DD-6E81-FD47-A2BF-74EFDEA778C2}" srcOrd="9" destOrd="0" presId="urn:microsoft.com/office/officeart/2018/5/layout/IconCircleLabelList"/>
    <dgm:cxn modelId="{7167938A-D6D6-0146-9177-F1FA9934CB0F}" type="presParOf" srcId="{9B762AD4-EECB-417B-86CA-3776A27269C8}" destId="{94026E03-2233-4846-8F77-E810304A4B18}" srcOrd="10" destOrd="0" presId="urn:microsoft.com/office/officeart/2018/5/layout/IconCircleLabelList"/>
    <dgm:cxn modelId="{A9CF6AEB-3550-D240-93E6-D705952D3DCF}" type="presParOf" srcId="{94026E03-2233-4846-8F77-E810304A4B18}" destId="{2663DEF2-3BF0-4348-A148-1B45270A0B2E}" srcOrd="0" destOrd="0" presId="urn:microsoft.com/office/officeart/2018/5/layout/IconCircleLabelList"/>
    <dgm:cxn modelId="{57FB8A56-AB4B-8641-B678-DCDF724F529F}" type="presParOf" srcId="{94026E03-2233-4846-8F77-E810304A4B18}" destId="{5FC4CC6E-DABD-4578-8E62-DCE785B22B95}" srcOrd="1" destOrd="0" presId="urn:microsoft.com/office/officeart/2018/5/layout/IconCircleLabelList"/>
    <dgm:cxn modelId="{5A940A58-4CE2-1845-BECB-BA48B2F9CDEF}" type="presParOf" srcId="{94026E03-2233-4846-8F77-E810304A4B18}" destId="{3BED6F6F-DB22-4B9D-B582-27E25319CCF7}" srcOrd="2" destOrd="0" presId="urn:microsoft.com/office/officeart/2018/5/layout/IconCircleLabelList"/>
    <dgm:cxn modelId="{6C87D38A-EA31-5542-84E9-C54D55061E9B}" type="presParOf" srcId="{94026E03-2233-4846-8F77-E810304A4B18}" destId="{54B9E83C-5622-492C-A868-51EBD2109238}" srcOrd="3" destOrd="0" presId="urn:microsoft.com/office/officeart/2018/5/layout/IconCircleLabelList"/>
    <dgm:cxn modelId="{88133720-3E83-E545-A394-6B4E97FBE07E}" type="presParOf" srcId="{9B762AD4-EECB-417B-86CA-3776A27269C8}" destId="{0D731D41-8C31-4BDA-B042-D6E86D7106C0}" srcOrd="11" destOrd="0" presId="urn:microsoft.com/office/officeart/2018/5/layout/IconCircleLabelList"/>
    <dgm:cxn modelId="{EE1465F6-7AC1-D744-99EE-27FCFB855BC8}" type="presParOf" srcId="{9B762AD4-EECB-417B-86CA-3776A27269C8}" destId="{9A4C9C83-E7FA-4155-9EBD-32CB372BA209}" srcOrd="12" destOrd="0" presId="urn:microsoft.com/office/officeart/2018/5/layout/IconCircleLabelList"/>
    <dgm:cxn modelId="{8B767AF9-A9C1-1041-B3D6-F582F6D77F69}" type="presParOf" srcId="{9A4C9C83-E7FA-4155-9EBD-32CB372BA209}" destId="{0F28621D-31F3-43AF-869C-773CC32F5CEB}" srcOrd="0" destOrd="0" presId="urn:microsoft.com/office/officeart/2018/5/layout/IconCircleLabelList"/>
    <dgm:cxn modelId="{7D5B1460-BB77-074C-B9FE-3A553C56F74F}" type="presParOf" srcId="{9A4C9C83-E7FA-4155-9EBD-32CB372BA209}" destId="{9F2C2E50-6264-44FB-8787-AECE20C171B2}" srcOrd="1" destOrd="0" presId="urn:microsoft.com/office/officeart/2018/5/layout/IconCircleLabelList"/>
    <dgm:cxn modelId="{E9C7B666-ACF5-2D45-9AA1-D8EBE5398E5F}" type="presParOf" srcId="{9A4C9C83-E7FA-4155-9EBD-32CB372BA209}" destId="{EACEF1F1-0038-45B9-A798-53B01CB6044F}" srcOrd="2" destOrd="0" presId="urn:microsoft.com/office/officeart/2018/5/layout/IconCircleLabelList"/>
    <dgm:cxn modelId="{28A7D5C0-0F90-194A-B4CE-C3CDB5BC6C05}" type="presParOf" srcId="{9A4C9C83-E7FA-4155-9EBD-32CB372BA209}" destId="{CF016C9A-5165-4B28-A999-34BE96984DE6}" srcOrd="3" destOrd="0" presId="urn:microsoft.com/office/officeart/2018/5/layout/IconCircleLabelList"/>
    <dgm:cxn modelId="{D62E0675-DD6E-BD43-8EF9-A2F991E8AE3E}" type="presParOf" srcId="{9B762AD4-EECB-417B-86CA-3776A27269C8}" destId="{D32C8E9F-5694-46F7-8CB9-AFA244564541}" srcOrd="13" destOrd="0" presId="urn:microsoft.com/office/officeart/2018/5/layout/IconCircleLabelList"/>
    <dgm:cxn modelId="{61C32DFC-962C-FA4F-A21A-0F1BAC048413}" type="presParOf" srcId="{9B762AD4-EECB-417B-86CA-3776A27269C8}" destId="{E57DF2CE-C7B1-4BBC-82F1-BFD4C817E2C2}" srcOrd="14" destOrd="0" presId="urn:microsoft.com/office/officeart/2018/5/layout/IconCircleLabelList"/>
    <dgm:cxn modelId="{8EE787ED-F5A5-6244-8483-664BB8014267}" type="presParOf" srcId="{E57DF2CE-C7B1-4BBC-82F1-BFD4C817E2C2}" destId="{1A6A601F-081D-4F42-964A-B05509D6AF4F}" srcOrd="0" destOrd="0" presId="urn:microsoft.com/office/officeart/2018/5/layout/IconCircleLabelList"/>
    <dgm:cxn modelId="{B89915CE-EAAC-A642-B2CA-67455E9DDD0C}" type="presParOf" srcId="{E57DF2CE-C7B1-4BBC-82F1-BFD4C817E2C2}" destId="{ED26B4F6-3ADF-4F7B-B826-A01224A7A19E}" srcOrd="1" destOrd="0" presId="urn:microsoft.com/office/officeart/2018/5/layout/IconCircleLabelList"/>
    <dgm:cxn modelId="{F8ECBA87-1083-AC45-AB94-7B2A97AB4306}" type="presParOf" srcId="{E57DF2CE-C7B1-4BBC-82F1-BFD4C817E2C2}" destId="{07C8D39D-8F91-4EAF-ACBE-B248A2CF44CC}" srcOrd="2" destOrd="0" presId="urn:microsoft.com/office/officeart/2018/5/layout/IconCircleLabelList"/>
    <dgm:cxn modelId="{3B51CDC4-3BD7-E848-8D4C-1FCA0513F1C8}" type="presParOf" srcId="{E57DF2CE-C7B1-4BBC-82F1-BFD4C817E2C2}" destId="{7C61F2A3-3E71-43D5-9DC0-06E71A77AF95}" srcOrd="3" destOrd="0" presId="urn:microsoft.com/office/officeart/2018/5/layout/IconCircleLabelList"/>
    <dgm:cxn modelId="{74BC4AA5-77D3-544E-ADEB-52E377AA02BD}" type="presParOf" srcId="{9B762AD4-EECB-417B-86CA-3776A27269C8}" destId="{18767FE7-51B7-4B2B-8375-E3913C232DFB}" srcOrd="15" destOrd="0" presId="urn:microsoft.com/office/officeart/2018/5/layout/IconCircleLabelList"/>
    <dgm:cxn modelId="{F5A29BE6-F15A-714D-87A8-1C2ABA2BCD57}" type="presParOf" srcId="{9B762AD4-EECB-417B-86CA-3776A27269C8}" destId="{A0B6BF49-27D6-4E31-9F80-B88FFDE7C14A}" srcOrd="16" destOrd="0" presId="urn:microsoft.com/office/officeart/2018/5/layout/IconCircleLabelList"/>
    <dgm:cxn modelId="{93D5453B-13CF-F642-97C3-53E44DAE7001}" type="presParOf" srcId="{A0B6BF49-27D6-4E31-9F80-B88FFDE7C14A}" destId="{75C84CE3-1532-43AE-8E5E-FD9F0FA0303D}" srcOrd="0" destOrd="0" presId="urn:microsoft.com/office/officeart/2018/5/layout/IconCircleLabelList"/>
    <dgm:cxn modelId="{B3B59723-F5E6-7549-9DDC-5B817050DF09}" type="presParOf" srcId="{A0B6BF49-27D6-4E31-9F80-B88FFDE7C14A}" destId="{ACE02F33-A1D1-4791-8212-554F81E66B8B}" srcOrd="1" destOrd="0" presId="urn:microsoft.com/office/officeart/2018/5/layout/IconCircleLabelList"/>
    <dgm:cxn modelId="{8CB85AD9-5AE2-154B-B0CB-7509EF9CC57C}" type="presParOf" srcId="{A0B6BF49-27D6-4E31-9F80-B88FFDE7C14A}" destId="{0ADC7F0F-9860-4288-A835-6C06D4C3ED75}" srcOrd="2" destOrd="0" presId="urn:microsoft.com/office/officeart/2018/5/layout/IconCircleLabelList"/>
    <dgm:cxn modelId="{9FD9EBB9-5862-EE46-BF5D-9E7B67641EB1}" type="presParOf" srcId="{A0B6BF49-27D6-4E31-9F80-B88FFDE7C14A}" destId="{31054C83-FD41-4879-829D-F9D3B9D68E6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C16E6-4591-2848-AD97-AF534E591701}" type="doc">
      <dgm:prSet loTypeId="urn:microsoft.com/office/officeart/2005/8/layout/hierarchy1" loCatId="" qsTypeId="urn:microsoft.com/office/officeart/2005/8/quickstyle/3d3" qsCatId="3D" csTypeId="urn:microsoft.com/office/officeart/2005/8/colors/colorful5" csCatId="colorful" phldr="1"/>
      <dgm:spPr/>
      <dgm:t>
        <a:bodyPr/>
        <a:lstStyle/>
        <a:p>
          <a:endParaRPr lang="en-US"/>
        </a:p>
      </dgm:t>
    </dgm:pt>
    <dgm:pt modelId="{F05C6663-FE92-CB4C-8AE7-976E2144E037}">
      <dgm:prSet phldrT="[Text]" custT="1"/>
      <dgm:spPr/>
      <dgm:t>
        <a:bodyPr/>
        <a:lstStyle/>
        <a:p>
          <a:r>
            <a:rPr lang="en-US" sz="700" dirty="0"/>
            <a:t>Application Received</a:t>
          </a:r>
        </a:p>
      </dgm:t>
    </dgm:pt>
    <dgm:pt modelId="{C4752C74-B474-EE42-8DEE-E0E131903C49}" type="parTrans" cxnId="{F11F0956-B1B7-1143-BB64-1563B8547036}">
      <dgm:prSet/>
      <dgm:spPr/>
      <dgm:t>
        <a:bodyPr/>
        <a:lstStyle/>
        <a:p>
          <a:endParaRPr lang="en-US" sz="2000"/>
        </a:p>
      </dgm:t>
    </dgm:pt>
    <dgm:pt modelId="{08D7365B-D0C4-3440-9336-FEF197F18E0C}" type="sibTrans" cxnId="{F11F0956-B1B7-1143-BB64-1563B8547036}">
      <dgm:prSet/>
      <dgm:spPr/>
      <dgm:t>
        <a:bodyPr/>
        <a:lstStyle/>
        <a:p>
          <a:endParaRPr lang="en-US" sz="2000"/>
        </a:p>
      </dgm:t>
    </dgm:pt>
    <dgm:pt modelId="{F19BE62C-59E0-B84F-93E3-43F3F3F50F61}">
      <dgm:prSet phldrT="[Text]" custT="1"/>
      <dgm:spPr/>
      <dgm:t>
        <a:bodyPr/>
        <a:lstStyle/>
        <a:p>
          <a:r>
            <a:rPr lang="en-US" sz="700" dirty="0"/>
            <a:t>Quantitative Review</a:t>
          </a:r>
        </a:p>
      </dgm:t>
    </dgm:pt>
    <dgm:pt modelId="{A6F7B508-7E1C-A744-8A55-195B2C06C679}" type="parTrans" cxnId="{BDB1B6B7-6C12-354E-AF4D-F879703E9604}">
      <dgm:prSet/>
      <dgm:spPr/>
      <dgm:t>
        <a:bodyPr/>
        <a:lstStyle/>
        <a:p>
          <a:endParaRPr lang="en-US" sz="2000"/>
        </a:p>
      </dgm:t>
    </dgm:pt>
    <dgm:pt modelId="{AA3D77EF-63ED-F047-964A-462A6FDB0FD9}" type="sibTrans" cxnId="{BDB1B6B7-6C12-354E-AF4D-F879703E9604}">
      <dgm:prSet/>
      <dgm:spPr/>
      <dgm:t>
        <a:bodyPr/>
        <a:lstStyle/>
        <a:p>
          <a:endParaRPr lang="en-US" sz="2000"/>
        </a:p>
      </dgm:t>
    </dgm:pt>
    <dgm:pt modelId="{27F8F6BF-A3AF-FA4F-9FAE-8EC52E7639F7}">
      <dgm:prSet custT="1"/>
      <dgm:spPr/>
      <dgm:t>
        <a:bodyPr/>
        <a:lstStyle/>
        <a:p>
          <a:r>
            <a:rPr lang="en-US" sz="700" dirty="0"/>
            <a:t>All Elements Received?</a:t>
          </a:r>
        </a:p>
        <a:p>
          <a:r>
            <a:rPr lang="en-US" sz="700" dirty="0"/>
            <a:t>Qualitative Review</a:t>
          </a:r>
        </a:p>
      </dgm:t>
    </dgm:pt>
    <dgm:pt modelId="{E29E9BCE-F54D-2643-B030-FFEE65452A0D}" type="parTrans" cxnId="{EA4B827B-16D5-DC4A-9D30-7F22F28BDB14}">
      <dgm:prSet/>
      <dgm:spPr/>
      <dgm:t>
        <a:bodyPr/>
        <a:lstStyle/>
        <a:p>
          <a:endParaRPr lang="en-US" sz="2000"/>
        </a:p>
      </dgm:t>
    </dgm:pt>
    <dgm:pt modelId="{5289CB84-0E8F-E94A-8794-46F59A9F5772}" type="sibTrans" cxnId="{EA4B827B-16D5-DC4A-9D30-7F22F28BDB14}">
      <dgm:prSet/>
      <dgm:spPr/>
      <dgm:t>
        <a:bodyPr/>
        <a:lstStyle/>
        <a:p>
          <a:endParaRPr lang="en-US" sz="2000"/>
        </a:p>
      </dgm:t>
    </dgm:pt>
    <dgm:pt modelId="{99F1CC2C-C1BD-324D-AC12-90A536C6C7D6}">
      <dgm:prSet custT="1"/>
      <dgm:spPr/>
      <dgm:t>
        <a:bodyPr/>
        <a:lstStyle/>
        <a:p>
          <a:r>
            <a:rPr lang="en-US" sz="700" dirty="0"/>
            <a:t>Elements Missing?</a:t>
          </a:r>
        </a:p>
        <a:p>
          <a:r>
            <a:rPr lang="en-US" sz="700" dirty="0"/>
            <a:t>Review ends.</a:t>
          </a:r>
        </a:p>
      </dgm:t>
    </dgm:pt>
    <dgm:pt modelId="{13096BD5-D2DA-CF4E-8DEA-878F12845E53}" type="parTrans" cxnId="{52BC1331-244B-8142-BC58-DEB7FA099E46}">
      <dgm:prSet/>
      <dgm:spPr/>
      <dgm:t>
        <a:bodyPr/>
        <a:lstStyle/>
        <a:p>
          <a:endParaRPr lang="en-US" sz="2000"/>
        </a:p>
      </dgm:t>
    </dgm:pt>
    <dgm:pt modelId="{22A14D55-6464-1D46-914E-10373A58091A}" type="sibTrans" cxnId="{52BC1331-244B-8142-BC58-DEB7FA099E46}">
      <dgm:prSet/>
      <dgm:spPr/>
      <dgm:t>
        <a:bodyPr/>
        <a:lstStyle/>
        <a:p>
          <a:endParaRPr lang="en-US" sz="2000"/>
        </a:p>
      </dgm:t>
    </dgm:pt>
    <dgm:pt modelId="{3C01B80E-81FB-E846-A3C0-8D23138A0B36}">
      <dgm:prSet custT="1"/>
      <dgm:spPr/>
      <dgm:t>
        <a:bodyPr/>
        <a:lstStyle/>
        <a:p>
          <a:r>
            <a:rPr lang="en-US" sz="700" dirty="0"/>
            <a:t>Minimum Standards Met?</a:t>
          </a:r>
        </a:p>
      </dgm:t>
    </dgm:pt>
    <dgm:pt modelId="{22B2425C-2C21-6244-9DAE-C869AE30B688}" type="parTrans" cxnId="{59BA2C27-8428-5949-A128-A6441BF5F697}">
      <dgm:prSet/>
      <dgm:spPr/>
      <dgm:t>
        <a:bodyPr/>
        <a:lstStyle/>
        <a:p>
          <a:endParaRPr lang="en-US" sz="2000"/>
        </a:p>
      </dgm:t>
    </dgm:pt>
    <dgm:pt modelId="{68B45B6E-67FB-F44C-B163-FF5ACFFCE3F4}" type="sibTrans" cxnId="{59BA2C27-8428-5949-A128-A6441BF5F697}">
      <dgm:prSet/>
      <dgm:spPr/>
      <dgm:t>
        <a:bodyPr/>
        <a:lstStyle/>
        <a:p>
          <a:endParaRPr lang="en-US" sz="2000"/>
        </a:p>
      </dgm:t>
    </dgm:pt>
    <dgm:pt modelId="{1DE7A6DD-B8DC-2848-8110-0891A793FB2D}">
      <dgm:prSet custT="1"/>
      <dgm:spPr/>
      <dgm:t>
        <a:bodyPr/>
        <a:lstStyle/>
        <a:p>
          <a:r>
            <a:rPr lang="en-US" sz="700" dirty="0"/>
            <a:t>Minimum Standards Not Met?</a:t>
          </a:r>
        </a:p>
      </dgm:t>
    </dgm:pt>
    <dgm:pt modelId="{ADC3D3DB-D49A-5644-B118-DEDCCF609143}" type="parTrans" cxnId="{E95C29AA-BF78-E343-ABC0-22E9956D7D4D}">
      <dgm:prSet/>
      <dgm:spPr/>
      <dgm:t>
        <a:bodyPr/>
        <a:lstStyle/>
        <a:p>
          <a:endParaRPr lang="en-US" sz="2000"/>
        </a:p>
      </dgm:t>
    </dgm:pt>
    <dgm:pt modelId="{7539FE7E-A5A8-4B44-8BF6-F7F4BDAEB358}" type="sibTrans" cxnId="{E95C29AA-BF78-E343-ABC0-22E9956D7D4D}">
      <dgm:prSet/>
      <dgm:spPr/>
      <dgm:t>
        <a:bodyPr/>
        <a:lstStyle/>
        <a:p>
          <a:endParaRPr lang="en-US" sz="2000"/>
        </a:p>
      </dgm:t>
    </dgm:pt>
    <dgm:pt modelId="{2FD88D65-763E-9C44-BE98-4026AA90F007}">
      <dgm:prSet custT="1"/>
      <dgm:spPr/>
      <dgm:t>
        <a:bodyPr/>
        <a:lstStyle/>
        <a:p>
          <a:r>
            <a:rPr lang="en-US" sz="700" dirty="0"/>
            <a:t>Notice of Deficiencies (NOD)</a:t>
          </a:r>
        </a:p>
      </dgm:t>
    </dgm:pt>
    <dgm:pt modelId="{47419F5F-E79C-5745-8886-1BD99B6DDFAC}" type="parTrans" cxnId="{0CA9D745-3BEA-3A49-B05C-24898BD5B310}">
      <dgm:prSet/>
      <dgm:spPr/>
      <dgm:t>
        <a:bodyPr/>
        <a:lstStyle/>
        <a:p>
          <a:endParaRPr lang="en-US" sz="2000"/>
        </a:p>
      </dgm:t>
    </dgm:pt>
    <dgm:pt modelId="{4A5F6BEF-D8C3-8148-BD0F-7B81748B3488}" type="sibTrans" cxnId="{0CA9D745-3BEA-3A49-B05C-24898BD5B310}">
      <dgm:prSet/>
      <dgm:spPr/>
      <dgm:t>
        <a:bodyPr/>
        <a:lstStyle/>
        <a:p>
          <a:endParaRPr lang="en-US" sz="2000"/>
        </a:p>
      </dgm:t>
    </dgm:pt>
    <dgm:pt modelId="{D5F0F3DB-D26E-D84A-9CF9-F71FF8F87275}">
      <dgm:prSet custT="1"/>
      <dgm:spPr/>
      <dgm:t>
        <a:bodyPr/>
        <a:lstStyle/>
        <a:p>
          <a:r>
            <a:rPr lang="en-US" sz="700" dirty="0"/>
            <a:t>Private Career School Advisory Council votes</a:t>
          </a:r>
        </a:p>
      </dgm:t>
    </dgm:pt>
    <dgm:pt modelId="{6C975CC5-665F-DA43-9AC7-8E5B58EBF7A2}" type="parTrans" cxnId="{1DE318F7-28B4-E249-A732-80A5EBE28E21}">
      <dgm:prSet/>
      <dgm:spPr/>
      <dgm:t>
        <a:bodyPr/>
        <a:lstStyle/>
        <a:p>
          <a:endParaRPr lang="en-US" sz="2000"/>
        </a:p>
      </dgm:t>
    </dgm:pt>
    <dgm:pt modelId="{E44E9B18-7C39-534B-806F-50B9CFC09C4D}" type="sibTrans" cxnId="{1DE318F7-28B4-E249-A732-80A5EBE28E21}">
      <dgm:prSet/>
      <dgm:spPr/>
      <dgm:t>
        <a:bodyPr/>
        <a:lstStyle/>
        <a:p>
          <a:endParaRPr lang="en-US" sz="2000"/>
        </a:p>
      </dgm:t>
    </dgm:pt>
    <dgm:pt modelId="{4C984039-18FA-4D47-A12C-5E010751FA1B}">
      <dgm:prSet custT="1"/>
      <dgm:spPr/>
      <dgm:t>
        <a:bodyPr/>
        <a:lstStyle/>
        <a:p>
          <a:r>
            <a:rPr lang="en-US" sz="700" dirty="0"/>
            <a:t>Secretary approves school</a:t>
          </a:r>
        </a:p>
      </dgm:t>
    </dgm:pt>
    <dgm:pt modelId="{643CD0BC-DA80-F943-8F69-424893C62E8A}" type="parTrans" cxnId="{D3F50C6F-75B7-104E-8197-3928B8D48197}">
      <dgm:prSet/>
      <dgm:spPr/>
      <dgm:t>
        <a:bodyPr/>
        <a:lstStyle/>
        <a:p>
          <a:endParaRPr lang="en-US" sz="2000"/>
        </a:p>
      </dgm:t>
    </dgm:pt>
    <dgm:pt modelId="{33869F48-ECD6-3F40-8699-9977BBD13EE6}" type="sibTrans" cxnId="{D3F50C6F-75B7-104E-8197-3928B8D48197}">
      <dgm:prSet/>
      <dgm:spPr/>
      <dgm:t>
        <a:bodyPr/>
        <a:lstStyle/>
        <a:p>
          <a:endParaRPr lang="en-US" sz="2000"/>
        </a:p>
      </dgm:t>
    </dgm:pt>
    <dgm:pt modelId="{FB1370B3-612A-394D-B606-2F901E28C798}">
      <dgm:prSet custT="1"/>
      <dgm:spPr/>
      <dgm:t>
        <a:bodyPr/>
        <a:lstStyle/>
        <a:p>
          <a:r>
            <a:rPr lang="en-US" sz="700" dirty="0"/>
            <a:t>Secretary denies approval</a:t>
          </a:r>
        </a:p>
      </dgm:t>
    </dgm:pt>
    <dgm:pt modelId="{2BAA1AEE-EB48-F647-9831-36F5A46EEB8A}" type="parTrans" cxnId="{7F6D1848-262E-9D49-A01F-F0018B90257A}">
      <dgm:prSet/>
      <dgm:spPr/>
      <dgm:t>
        <a:bodyPr/>
        <a:lstStyle/>
        <a:p>
          <a:endParaRPr lang="en-US" sz="2000"/>
        </a:p>
      </dgm:t>
    </dgm:pt>
    <dgm:pt modelId="{009CD496-0C27-2143-AA6D-4A75F5F7BF50}" type="sibTrans" cxnId="{7F6D1848-262E-9D49-A01F-F0018B90257A}">
      <dgm:prSet/>
      <dgm:spPr/>
      <dgm:t>
        <a:bodyPr/>
        <a:lstStyle/>
        <a:p>
          <a:endParaRPr lang="en-US" sz="2000"/>
        </a:p>
      </dgm:t>
    </dgm:pt>
    <dgm:pt modelId="{FDC425C8-1F83-5A4B-A6ED-17CCA14CFE38}" type="pres">
      <dgm:prSet presAssocID="{FA7C16E6-4591-2848-AD97-AF534E591701}" presName="hierChild1" presStyleCnt="0">
        <dgm:presLayoutVars>
          <dgm:chPref val="1"/>
          <dgm:dir val="rev"/>
          <dgm:animOne val="branch"/>
          <dgm:animLvl val="lvl"/>
          <dgm:resizeHandles/>
        </dgm:presLayoutVars>
      </dgm:prSet>
      <dgm:spPr/>
      <dgm:t>
        <a:bodyPr/>
        <a:lstStyle/>
        <a:p>
          <a:endParaRPr lang="en-US"/>
        </a:p>
      </dgm:t>
    </dgm:pt>
    <dgm:pt modelId="{D391DD3A-0D3A-F543-82B9-6D649B4CAE36}" type="pres">
      <dgm:prSet presAssocID="{F05C6663-FE92-CB4C-8AE7-976E2144E037}" presName="hierRoot1" presStyleCnt="0"/>
      <dgm:spPr/>
    </dgm:pt>
    <dgm:pt modelId="{ED3DDD12-A30E-1B4B-83E7-8526A956EC96}" type="pres">
      <dgm:prSet presAssocID="{F05C6663-FE92-CB4C-8AE7-976E2144E037}" presName="composite" presStyleCnt="0"/>
      <dgm:spPr/>
    </dgm:pt>
    <dgm:pt modelId="{1F946B67-4E9F-1042-A501-FC5D6C309C59}" type="pres">
      <dgm:prSet presAssocID="{F05C6663-FE92-CB4C-8AE7-976E2144E037}" presName="background" presStyleLbl="node0" presStyleIdx="0" presStyleCnt="1"/>
      <dgm:spPr/>
    </dgm:pt>
    <dgm:pt modelId="{1FC4879A-8EBA-7947-8E69-5E185DE4EEA6}" type="pres">
      <dgm:prSet presAssocID="{F05C6663-FE92-CB4C-8AE7-976E2144E037}" presName="text" presStyleLbl="fgAcc0" presStyleIdx="0" presStyleCnt="1">
        <dgm:presLayoutVars>
          <dgm:chPref val="3"/>
        </dgm:presLayoutVars>
      </dgm:prSet>
      <dgm:spPr/>
      <dgm:t>
        <a:bodyPr/>
        <a:lstStyle/>
        <a:p>
          <a:endParaRPr lang="en-US"/>
        </a:p>
      </dgm:t>
    </dgm:pt>
    <dgm:pt modelId="{A9117EF1-A545-3A4A-BE89-4A45E4EDC622}" type="pres">
      <dgm:prSet presAssocID="{F05C6663-FE92-CB4C-8AE7-976E2144E037}" presName="hierChild2" presStyleCnt="0"/>
      <dgm:spPr/>
    </dgm:pt>
    <dgm:pt modelId="{3D81D9AC-F0F8-554B-88B3-39F3E14EEF88}" type="pres">
      <dgm:prSet presAssocID="{A6F7B508-7E1C-A744-8A55-195B2C06C679}" presName="Name10" presStyleLbl="parChTrans1D2" presStyleIdx="0" presStyleCnt="1"/>
      <dgm:spPr/>
      <dgm:t>
        <a:bodyPr/>
        <a:lstStyle/>
        <a:p>
          <a:endParaRPr lang="en-US"/>
        </a:p>
      </dgm:t>
    </dgm:pt>
    <dgm:pt modelId="{50FEE453-17E1-F54F-9E8B-3B3577902883}" type="pres">
      <dgm:prSet presAssocID="{F19BE62C-59E0-B84F-93E3-43F3F3F50F61}" presName="hierRoot2" presStyleCnt="0"/>
      <dgm:spPr/>
    </dgm:pt>
    <dgm:pt modelId="{D9028DD1-488D-A443-8AAE-EC05AC83FB78}" type="pres">
      <dgm:prSet presAssocID="{F19BE62C-59E0-B84F-93E3-43F3F3F50F61}" presName="composite2" presStyleCnt="0"/>
      <dgm:spPr/>
    </dgm:pt>
    <dgm:pt modelId="{E93BC850-B101-574D-988C-2BFBD8CFAAA9}" type="pres">
      <dgm:prSet presAssocID="{F19BE62C-59E0-B84F-93E3-43F3F3F50F61}" presName="background2" presStyleLbl="node2" presStyleIdx="0" presStyleCnt="1"/>
      <dgm:spPr/>
    </dgm:pt>
    <dgm:pt modelId="{68A3D4F8-D7F5-4A42-AB9D-C4E8AA8FDF8B}" type="pres">
      <dgm:prSet presAssocID="{F19BE62C-59E0-B84F-93E3-43F3F3F50F61}" presName="text2" presStyleLbl="fgAcc2" presStyleIdx="0" presStyleCnt="1">
        <dgm:presLayoutVars>
          <dgm:chPref val="3"/>
        </dgm:presLayoutVars>
      </dgm:prSet>
      <dgm:spPr/>
      <dgm:t>
        <a:bodyPr/>
        <a:lstStyle/>
        <a:p>
          <a:endParaRPr lang="en-US"/>
        </a:p>
      </dgm:t>
    </dgm:pt>
    <dgm:pt modelId="{46EC557D-F843-BC46-8E85-3CAAA73F5C4F}" type="pres">
      <dgm:prSet presAssocID="{F19BE62C-59E0-B84F-93E3-43F3F3F50F61}" presName="hierChild3" presStyleCnt="0"/>
      <dgm:spPr/>
    </dgm:pt>
    <dgm:pt modelId="{C496BD77-A806-6248-9C4B-5E7932F1BB37}" type="pres">
      <dgm:prSet presAssocID="{E29E9BCE-F54D-2643-B030-FFEE65452A0D}" presName="Name17" presStyleLbl="parChTrans1D3" presStyleIdx="0" presStyleCnt="2"/>
      <dgm:spPr/>
      <dgm:t>
        <a:bodyPr/>
        <a:lstStyle/>
        <a:p>
          <a:endParaRPr lang="en-US"/>
        </a:p>
      </dgm:t>
    </dgm:pt>
    <dgm:pt modelId="{ED30B427-7B1A-054F-9E03-6D3E1110B0A8}" type="pres">
      <dgm:prSet presAssocID="{27F8F6BF-A3AF-FA4F-9FAE-8EC52E7639F7}" presName="hierRoot3" presStyleCnt="0"/>
      <dgm:spPr/>
    </dgm:pt>
    <dgm:pt modelId="{470759BB-606E-804C-8790-67F41A4D2397}" type="pres">
      <dgm:prSet presAssocID="{27F8F6BF-A3AF-FA4F-9FAE-8EC52E7639F7}" presName="composite3" presStyleCnt="0"/>
      <dgm:spPr/>
    </dgm:pt>
    <dgm:pt modelId="{38FC505D-88D5-AE4F-81B2-2289A92A2CED}" type="pres">
      <dgm:prSet presAssocID="{27F8F6BF-A3AF-FA4F-9FAE-8EC52E7639F7}" presName="background3" presStyleLbl="node3" presStyleIdx="0" presStyleCnt="2"/>
      <dgm:spPr>
        <a:solidFill>
          <a:schemeClr val="accent3">
            <a:lumMod val="50000"/>
            <a:lumOff val="50000"/>
          </a:schemeClr>
        </a:solidFill>
      </dgm:spPr>
    </dgm:pt>
    <dgm:pt modelId="{CAD4F10F-3AE4-AF4E-B7EA-62A8AA1E5FA5}" type="pres">
      <dgm:prSet presAssocID="{27F8F6BF-A3AF-FA4F-9FAE-8EC52E7639F7}" presName="text3" presStyleLbl="fgAcc3" presStyleIdx="0" presStyleCnt="2">
        <dgm:presLayoutVars>
          <dgm:chPref val="3"/>
        </dgm:presLayoutVars>
      </dgm:prSet>
      <dgm:spPr/>
      <dgm:t>
        <a:bodyPr/>
        <a:lstStyle/>
        <a:p>
          <a:endParaRPr lang="en-US"/>
        </a:p>
      </dgm:t>
    </dgm:pt>
    <dgm:pt modelId="{85135135-3953-F646-A4AB-31D152FABDEF}" type="pres">
      <dgm:prSet presAssocID="{27F8F6BF-A3AF-FA4F-9FAE-8EC52E7639F7}" presName="hierChild4" presStyleCnt="0"/>
      <dgm:spPr/>
    </dgm:pt>
    <dgm:pt modelId="{CC47DDCC-B89A-534D-88D8-B2E25136A483}" type="pres">
      <dgm:prSet presAssocID="{22B2425C-2C21-6244-9DAE-C869AE30B688}" presName="Name23" presStyleLbl="parChTrans1D4" presStyleIdx="0" presStyleCnt="6"/>
      <dgm:spPr/>
      <dgm:t>
        <a:bodyPr/>
        <a:lstStyle/>
        <a:p>
          <a:endParaRPr lang="en-US"/>
        </a:p>
      </dgm:t>
    </dgm:pt>
    <dgm:pt modelId="{7A11A0F9-56D3-2145-8098-6B3AB56B318D}" type="pres">
      <dgm:prSet presAssocID="{3C01B80E-81FB-E846-A3C0-8D23138A0B36}" presName="hierRoot4" presStyleCnt="0"/>
      <dgm:spPr/>
    </dgm:pt>
    <dgm:pt modelId="{4C62D4A8-1023-C54B-AA79-645F7389B48B}" type="pres">
      <dgm:prSet presAssocID="{3C01B80E-81FB-E846-A3C0-8D23138A0B36}" presName="composite4" presStyleCnt="0"/>
      <dgm:spPr/>
    </dgm:pt>
    <dgm:pt modelId="{3517EE2B-1FC3-4041-876E-10214A95B31E}" type="pres">
      <dgm:prSet presAssocID="{3C01B80E-81FB-E846-A3C0-8D23138A0B36}" presName="background4" presStyleLbl="node4" presStyleIdx="0" presStyleCnt="6"/>
      <dgm:spPr/>
    </dgm:pt>
    <dgm:pt modelId="{84DC993D-B965-7E4A-9738-1862D636B61C}" type="pres">
      <dgm:prSet presAssocID="{3C01B80E-81FB-E846-A3C0-8D23138A0B36}" presName="text4" presStyleLbl="fgAcc4" presStyleIdx="0" presStyleCnt="6">
        <dgm:presLayoutVars>
          <dgm:chPref val="3"/>
        </dgm:presLayoutVars>
      </dgm:prSet>
      <dgm:spPr/>
      <dgm:t>
        <a:bodyPr/>
        <a:lstStyle/>
        <a:p>
          <a:endParaRPr lang="en-US"/>
        </a:p>
      </dgm:t>
    </dgm:pt>
    <dgm:pt modelId="{EA338A83-23B8-E44C-BF86-7E00235EA168}" type="pres">
      <dgm:prSet presAssocID="{3C01B80E-81FB-E846-A3C0-8D23138A0B36}" presName="hierChild5" presStyleCnt="0"/>
      <dgm:spPr/>
    </dgm:pt>
    <dgm:pt modelId="{0BEE1601-9DA7-324E-90EA-02009CF5D686}" type="pres">
      <dgm:prSet presAssocID="{6C975CC5-665F-DA43-9AC7-8E5B58EBF7A2}" presName="Name23" presStyleLbl="parChTrans1D4" presStyleIdx="1" presStyleCnt="6"/>
      <dgm:spPr/>
      <dgm:t>
        <a:bodyPr/>
        <a:lstStyle/>
        <a:p>
          <a:endParaRPr lang="en-US"/>
        </a:p>
      </dgm:t>
    </dgm:pt>
    <dgm:pt modelId="{534404DD-345C-994A-9D32-970402637D25}" type="pres">
      <dgm:prSet presAssocID="{D5F0F3DB-D26E-D84A-9CF9-F71FF8F87275}" presName="hierRoot4" presStyleCnt="0"/>
      <dgm:spPr/>
    </dgm:pt>
    <dgm:pt modelId="{030A4DD6-EE9C-F14F-8820-29657541A303}" type="pres">
      <dgm:prSet presAssocID="{D5F0F3DB-D26E-D84A-9CF9-F71FF8F87275}" presName="composite4" presStyleCnt="0"/>
      <dgm:spPr/>
    </dgm:pt>
    <dgm:pt modelId="{411EEA33-3E92-CC48-857D-C4651CE4AD83}" type="pres">
      <dgm:prSet presAssocID="{D5F0F3DB-D26E-D84A-9CF9-F71FF8F87275}" presName="background4" presStyleLbl="node4" presStyleIdx="1" presStyleCnt="6"/>
      <dgm:spPr>
        <a:solidFill>
          <a:srgbClr val="92D050"/>
        </a:solidFill>
      </dgm:spPr>
    </dgm:pt>
    <dgm:pt modelId="{2D04A907-C1A8-3946-946C-43EF2EAFBED7}" type="pres">
      <dgm:prSet presAssocID="{D5F0F3DB-D26E-D84A-9CF9-F71FF8F87275}" presName="text4" presStyleLbl="fgAcc4" presStyleIdx="1" presStyleCnt="6">
        <dgm:presLayoutVars>
          <dgm:chPref val="3"/>
        </dgm:presLayoutVars>
      </dgm:prSet>
      <dgm:spPr/>
      <dgm:t>
        <a:bodyPr/>
        <a:lstStyle/>
        <a:p>
          <a:endParaRPr lang="en-US"/>
        </a:p>
      </dgm:t>
    </dgm:pt>
    <dgm:pt modelId="{B2CC40E3-195B-3F43-A1CB-62B6DD057850}" type="pres">
      <dgm:prSet presAssocID="{D5F0F3DB-D26E-D84A-9CF9-F71FF8F87275}" presName="hierChild5" presStyleCnt="0"/>
      <dgm:spPr/>
    </dgm:pt>
    <dgm:pt modelId="{0F2454C3-BEBE-F14A-A20A-E9C3EDDCC393}" type="pres">
      <dgm:prSet presAssocID="{643CD0BC-DA80-F943-8F69-424893C62E8A}" presName="Name23" presStyleLbl="parChTrans1D4" presStyleIdx="2" presStyleCnt="6"/>
      <dgm:spPr/>
      <dgm:t>
        <a:bodyPr/>
        <a:lstStyle/>
        <a:p>
          <a:endParaRPr lang="en-US"/>
        </a:p>
      </dgm:t>
    </dgm:pt>
    <dgm:pt modelId="{B6156BED-B9E8-2F43-B36E-D41EC93AF893}" type="pres">
      <dgm:prSet presAssocID="{4C984039-18FA-4D47-A12C-5E010751FA1B}" presName="hierRoot4" presStyleCnt="0"/>
      <dgm:spPr/>
    </dgm:pt>
    <dgm:pt modelId="{587E29DE-C49D-FC41-8677-C5CDEBB0C3A7}" type="pres">
      <dgm:prSet presAssocID="{4C984039-18FA-4D47-A12C-5E010751FA1B}" presName="composite4" presStyleCnt="0"/>
      <dgm:spPr/>
    </dgm:pt>
    <dgm:pt modelId="{295DD7EC-105A-434B-9104-80C7F1B20BD5}" type="pres">
      <dgm:prSet presAssocID="{4C984039-18FA-4D47-A12C-5E010751FA1B}" presName="background4" presStyleLbl="node4" presStyleIdx="2" presStyleCnt="6"/>
      <dgm:spPr>
        <a:solidFill>
          <a:srgbClr val="7030A0"/>
        </a:solidFill>
      </dgm:spPr>
    </dgm:pt>
    <dgm:pt modelId="{D3493DF0-7721-F147-8E48-D94D2E81AB4F}" type="pres">
      <dgm:prSet presAssocID="{4C984039-18FA-4D47-A12C-5E010751FA1B}" presName="text4" presStyleLbl="fgAcc4" presStyleIdx="2" presStyleCnt="6">
        <dgm:presLayoutVars>
          <dgm:chPref val="3"/>
        </dgm:presLayoutVars>
      </dgm:prSet>
      <dgm:spPr/>
      <dgm:t>
        <a:bodyPr/>
        <a:lstStyle/>
        <a:p>
          <a:endParaRPr lang="en-US"/>
        </a:p>
      </dgm:t>
    </dgm:pt>
    <dgm:pt modelId="{DA08F9AB-33D1-CE4F-B165-B9689628BFD6}" type="pres">
      <dgm:prSet presAssocID="{4C984039-18FA-4D47-A12C-5E010751FA1B}" presName="hierChild5" presStyleCnt="0"/>
      <dgm:spPr/>
    </dgm:pt>
    <dgm:pt modelId="{4516FDC3-D93D-3B42-9C80-66AB5321D334}" type="pres">
      <dgm:prSet presAssocID="{2BAA1AEE-EB48-F647-9831-36F5A46EEB8A}" presName="Name23" presStyleLbl="parChTrans1D4" presStyleIdx="3" presStyleCnt="6"/>
      <dgm:spPr/>
      <dgm:t>
        <a:bodyPr/>
        <a:lstStyle/>
        <a:p>
          <a:endParaRPr lang="en-US"/>
        </a:p>
      </dgm:t>
    </dgm:pt>
    <dgm:pt modelId="{0BCF888D-D2C6-574F-81CA-38A54CF1B6C7}" type="pres">
      <dgm:prSet presAssocID="{FB1370B3-612A-394D-B606-2F901E28C798}" presName="hierRoot4" presStyleCnt="0"/>
      <dgm:spPr/>
    </dgm:pt>
    <dgm:pt modelId="{08A1CC80-E87A-2A40-AE2F-B0635FF2983A}" type="pres">
      <dgm:prSet presAssocID="{FB1370B3-612A-394D-B606-2F901E28C798}" presName="composite4" presStyleCnt="0"/>
      <dgm:spPr/>
    </dgm:pt>
    <dgm:pt modelId="{6CB9AC09-C168-9643-96B4-4B0B8B20B526}" type="pres">
      <dgm:prSet presAssocID="{FB1370B3-612A-394D-B606-2F901E28C798}" presName="background4" presStyleLbl="node4" presStyleIdx="3" presStyleCnt="6"/>
      <dgm:spPr>
        <a:solidFill>
          <a:srgbClr val="7030A0"/>
        </a:solidFill>
      </dgm:spPr>
    </dgm:pt>
    <dgm:pt modelId="{F7398171-C28D-AB47-8D69-98A622C4E30C}" type="pres">
      <dgm:prSet presAssocID="{FB1370B3-612A-394D-B606-2F901E28C798}" presName="text4" presStyleLbl="fgAcc4" presStyleIdx="3" presStyleCnt="6">
        <dgm:presLayoutVars>
          <dgm:chPref val="3"/>
        </dgm:presLayoutVars>
      </dgm:prSet>
      <dgm:spPr/>
      <dgm:t>
        <a:bodyPr/>
        <a:lstStyle/>
        <a:p>
          <a:endParaRPr lang="en-US"/>
        </a:p>
      </dgm:t>
    </dgm:pt>
    <dgm:pt modelId="{D74A6532-31BE-7247-8577-6F99AE43AD71}" type="pres">
      <dgm:prSet presAssocID="{FB1370B3-612A-394D-B606-2F901E28C798}" presName="hierChild5" presStyleCnt="0"/>
      <dgm:spPr/>
    </dgm:pt>
    <dgm:pt modelId="{AAA1B6BC-B909-A24F-962C-7A38E6B2A308}" type="pres">
      <dgm:prSet presAssocID="{ADC3D3DB-D49A-5644-B118-DEDCCF609143}" presName="Name23" presStyleLbl="parChTrans1D4" presStyleIdx="4" presStyleCnt="6"/>
      <dgm:spPr/>
      <dgm:t>
        <a:bodyPr/>
        <a:lstStyle/>
        <a:p>
          <a:endParaRPr lang="en-US"/>
        </a:p>
      </dgm:t>
    </dgm:pt>
    <dgm:pt modelId="{36AA7BB9-3527-6B47-9AAC-DDE032101222}" type="pres">
      <dgm:prSet presAssocID="{1DE7A6DD-B8DC-2848-8110-0891A793FB2D}" presName="hierRoot4" presStyleCnt="0"/>
      <dgm:spPr/>
    </dgm:pt>
    <dgm:pt modelId="{54A560B8-9B03-0941-BC74-F35D0F345D7A}" type="pres">
      <dgm:prSet presAssocID="{1DE7A6DD-B8DC-2848-8110-0891A793FB2D}" presName="composite4" presStyleCnt="0"/>
      <dgm:spPr/>
    </dgm:pt>
    <dgm:pt modelId="{C5C9B01D-5178-804C-9873-C7704AECBD13}" type="pres">
      <dgm:prSet presAssocID="{1DE7A6DD-B8DC-2848-8110-0891A793FB2D}" presName="background4" presStyleLbl="node4" presStyleIdx="4" presStyleCnt="6"/>
      <dgm:spPr/>
    </dgm:pt>
    <dgm:pt modelId="{EDCE6C46-88E0-804F-AD34-1ABCC059340F}" type="pres">
      <dgm:prSet presAssocID="{1DE7A6DD-B8DC-2848-8110-0891A793FB2D}" presName="text4" presStyleLbl="fgAcc4" presStyleIdx="4" presStyleCnt="6">
        <dgm:presLayoutVars>
          <dgm:chPref val="3"/>
        </dgm:presLayoutVars>
      </dgm:prSet>
      <dgm:spPr/>
      <dgm:t>
        <a:bodyPr/>
        <a:lstStyle/>
        <a:p>
          <a:endParaRPr lang="en-US"/>
        </a:p>
      </dgm:t>
    </dgm:pt>
    <dgm:pt modelId="{87C83283-C335-2742-9215-9232C8873C02}" type="pres">
      <dgm:prSet presAssocID="{1DE7A6DD-B8DC-2848-8110-0891A793FB2D}" presName="hierChild5" presStyleCnt="0"/>
      <dgm:spPr/>
    </dgm:pt>
    <dgm:pt modelId="{EB7F4398-E317-2F48-B110-D6291EE99ABA}" type="pres">
      <dgm:prSet presAssocID="{47419F5F-E79C-5745-8886-1BD99B6DDFAC}" presName="Name23" presStyleLbl="parChTrans1D4" presStyleIdx="5" presStyleCnt="6"/>
      <dgm:spPr/>
      <dgm:t>
        <a:bodyPr/>
        <a:lstStyle/>
        <a:p>
          <a:endParaRPr lang="en-US"/>
        </a:p>
      </dgm:t>
    </dgm:pt>
    <dgm:pt modelId="{75F60AF1-6532-F047-B0B2-FE1CA09A1804}" type="pres">
      <dgm:prSet presAssocID="{2FD88D65-763E-9C44-BE98-4026AA90F007}" presName="hierRoot4" presStyleCnt="0"/>
      <dgm:spPr/>
    </dgm:pt>
    <dgm:pt modelId="{4C04ACFA-9ECC-A94A-BC39-5DEBDDF72A3B}" type="pres">
      <dgm:prSet presAssocID="{2FD88D65-763E-9C44-BE98-4026AA90F007}" presName="composite4" presStyleCnt="0"/>
      <dgm:spPr/>
    </dgm:pt>
    <dgm:pt modelId="{68BB8F48-3933-AD42-9E94-CE4213C8AA16}" type="pres">
      <dgm:prSet presAssocID="{2FD88D65-763E-9C44-BE98-4026AA90F007}" presName="background4" presStyleLbl="node4" presStyleIdx="5" presStyleCnt="6"/>
      <dgm:spPr>
        <a:solidFill>
          <a:srgbClr val="92D050"/>
        </a:solidFill>
      </dgm:spPr>
    </dgm:pt>
    <dgm:pt modelId="{A9BF7663-EE20-974F-B75B-4AC0AB031861}" type="pres">
      <dgm:prSet presAssocID="{2FD88D65-763E-9C44-BE98-4026AA90F007}" presName="text4" presStyleLbl="fgAcc4" presStyleIdx="5" presStyleCnt="6">
        <dgm:presLayoutVars>
          <dgm:chPref val="3"/>
        </dgm:presLayoutVars>
      </dgm:prSet>
      <dgm:spPr/>
      <dgm:t>
        <a:bodyPr/>
        <a:lstStyle/>
        <a:p>
          <a:endParaRPr lang="en-US"/>
        </a:p>
      </dgm:t>
    </dgm:pt>
    <dgm:pt modelId="{0BAC5FD5-B8BA-6B47-A6F3-040F092BB5BB}" type="pres">
      <dgm:prSet presAssocID="{2FD88D65-763E-9C44-BE98-4026AA90F007}" presName="hierChild5" presStyleCnt="0"/>
      <dgm:spPr/>
    </dgm:pt>
    <dgm:pt modelId="{AB5208CE-EAD2-0A45-A3A8-564B69B479A5}" type="pres">
      <dgm:prSet presAssocID="{13096BD5-D2DA-CF4E-8DEA-878F12845E53}" presName="Name17" presStyleLbl="parChTrans1D3" presStyleIdx="1" presStyleCnt="2"/>
      <dgm:spPr/>
      <dgm:t>
        <a:bodyPr/>
        <a:lstStyle/>
        <a:p>
          <a:endParaRPr lang="en-US"/>
        </a:p>
      </dgm:t>
    </dgm:pt>
    <dgm:pt modelId="{CBDA2317-23D6-E346-9473-CE6A3DC27E5A}" type="pres">
      <dgm:prSet presAssocID="{99F1CC2C-C1BD-324D-AC12-90A536C6C7D6}" presName="hierRoot3" presStyleCnt="0"/>
      <dgm:spPr/>
    </dgm:pt>
    <dgm:pt modelId="{623BA8F6-326C-564B-8DEB-37FCE79300FA}" type="pres">
      <dgm:prSet presAssocID="{99F1CC2C-C1BD-324D-AC12-90A536C6C7D6}" presName="composite3" presStyleCnt="0"/>
      <dgm:spPr/>
    </dgm:pt>
    <dgm:pt modelId="{780CAD72-EB9B-1A42-BEAD-C9D1FCDFD929}" type="pres">
      <dgm:prSet presAssocID="{99F1CC2C-C1BD-324D-AC12-90A536C6C7D6}" presName="background3" presStyleLbl="node3" presStyleIdx="1" presStyleCnt="2"/>
      <dgm:spPr>
        <a:solidFill>
          <a:schemeClr val="accent3">
            <a:lumMod val="50000"/>
            <a:lumOff val="50000"/>
          </a:schemeClr>
        </a:solidFill>
      </dgm:spPr>
    </dgm:pt>
    <dgm:pt modelId="{E45CAF69-18F6-5043-B9D4-F78714F64676}" type="pres">
      <dgm:prSet presAssocID="{99F1CC2C-C1BD-324D-AC12-90A536C6C7D6}" presName="text3" presStyleLbl="fgAcc3" presStyleIdx="1" presStyleCnt="2">
        <dgm:presLayoutVars>
          <dgm:chPref val="3"/>
        </dgm:presLayoutVars>
      </dgm:prSet>
      <dgm:spPr/>
      <dgm:t>
        <a:bodyPr/>
        <a:lstStyle/>
        <a:p>
          <a:endParaRPr lang="en-US"/>
        </a:p>
      </dgm:t>
    </dgm:pt>
    <dgm:pt modelId="{7A188F50-8B75-FB4D-9AE5-B615F19AE8AD}" type="pres">
      <dgm:prSet presAssocID="{99F1CC2C-C1BD-324D-AC12-90A536C6C7D6}" presName="hierChild4" presStyleCnt="0"/>
      <dgm:spPr/>
    </dgm:pt>
  </dgm:ptLst>
  <dgm:cxnLst>
    <dgm:cxn modelId="{52BC1331-244B-8142-BC58-DEB7FA099E46}" srcId="{F19BE62C-59E0-B84F-93E3-43F3F3F50F61}" destId="{99F1CC2C-C1BD-324D-AC12-90A536C6C7D6}" srcOrd="1" destOrd="0" parTransId="{13096BD5-D2DA-CF4E-8DEA-878F12845E53}" sibTransId="{22A14D55-6464-1D46-914E-10373A58091A}"/>
    <dgm:cxn modelId="{0CA6F307-9424-794C-85AF-E086157CF098}" type="presOf" srcId="{22B2425C-2C21-6244-9DAE-C869AE30B688}" destId="{CC47DDCC-B89A-534D-88D8-B2E25136A483}" srcOrd="0" destOrd="0" presId="urn:microsoft.com/office/officeart/2005/8/layout/hierarchy1"/>
    <dgm:cxn modelId="{98F2629E-B435-F947-96B1-01EF2ADCCF14}" type="presOf" srcId="{FB1370B3-612A-394D-B606-2F901E28C798}" destId="{F7398171-C28D-AB47-8D69-98A622C4E30C}" srcOrd="0" destOrd="0" presId="urn:microsoft.com/office/officeart/2005/8/layout/hierarchy1"/>
    <dgm:cxn modelId="{DA4E86CE-5468-A84B-A384-8DCF889C7680}" type="presOf" srcId="{D5F0F3DB-D26E-D84A-9CF9-F71FF8F87275}" destId="{2D04A907-C1A8-3946-946C-43EF2EAFBED7}" srcOrd="0" destOrd="0" presId="urn:microsoft.com/office/officeart/2005/8/layout/hierarchy1"/>
    <dgm:cxn modelId="{0CA9D745-3BEA-3A49-B05C-24898BD5B310}" srcId="{1DE7A6DD-B8DC-2848-8110-0891A793FB2D}" destId="{2FD88D65-763E-9C44-BE98-4026AA90F007}" srcOrd="0" destOrd="0" parTransId="{47419F5F-E79C-5745-8886-1BD99B6DDFAC}" sibTransId="{4A5F6BEF-D8C3-8148-BD0F-7B81748B3488}"/>
    <dgm:cxn modelId="{63C51A31-0512-DA4B-959B-5EDFFDB0EABB}" type="presOf" srcId="{6C975CC5-665F-DA43-9AC7-8E5B58EBF7A2}" destId="{0BEE1601-9DA7-324E-90EA-02009CF5D686}" srcOrd="0" destOrd="0" presId="urn:microsoft.com/office/officeart/2005/8/layout/hierarchy1"/>
    <dgm:cxn modelId="{A1A3C595-1CC4-9F49-B625-31D701D25133}" type="presOf" srcId="{2FD88D65-763E-9C44-BE98-4026AA90F007}" destId="{A9BF7663-EE20-974F-B75B-4AC0AB031861}" srcOrd="0" destOrd="0" presId="urn:microsoft.com/office/officeart/2005/8/layout/hierarchy1"/>
    <dgm:cxn modelId="{6AB883BA-24EA-A543-85B7-31F92A81D0B7}" type="presOf" srcId="{643CD0BC-DA80-F943-8F69-424893C62E8A}" destId="{0F2454C3-BEBE-F14A-A20A-E9C3EDDCC393}" srcOrd="0" destOrd="0" presId="urn:microsoft.com/office/officeart/2005/8/layout/hierarchy1"/>
    <dgm:cxn modelId="{DC1EFAD8-8D62-754A-9BA4-B16EC9D42E42}" type="presOf" srcId="{F19BE62C-59E0-B84F-93E3-43F3F3F50F61}" destId="{68A3D4F8-D7F5-4A42-AB9D-C4E8AA8FDF8B}" srcOrd="0" destOrd="0" presId="urn:microsoft.com/office/officeart/2005/8/layout/hierarchy1"/>
    <dgm:cxn modelId="{E95C29AA-BF78-E343-ABC0-22E9956D7D4D}" srcId="{27F8F6BF-A3AF-FA4F-9FAE-8EC52E7639F7}" destId="{1DE7A6DD-B8DC-2848-8110-0891A793FB2D}" srcOrd="1" destOrd="0" parTransId="{ADC3D3DB-D49A-5644-B118-DEDCCF609143}" sibTransId="{7539FE7E-A5A8-4B44-8BF6-F7F4BDAEB358}"/>
    <dgm:cxn modelId="{13EE109F-3B55-6A40-98D0-B85EA3D70111}" type="presOf" srcId="{99F1CC2C-C1BD-324D-AC12-90A536C6C7D6}" destId="{E45CAF69-18F6-5043-B9D4-F78714F64676}" srcOrd="0" destOrd="0" presId="urn:microsoft.com/office/officeart/2005/8/layout/hierarchy1"/>
    <dgm:cxn modelId="{1EC2B759-0F29-8942-B1C7-30C99623400F}" type="presOf" srcId="{47419F5F-E79C-5745-8886-1BD99B6DDFAC}" destId="{EB7F4398-E317-2F48-B110-D6291EE99ABA}" srcOrd="0" destOrd="0" presId="urn:microsoft.com/office/officeart/2005/8/layout/hierarchy1"/>
    <dgm:cxn modelId="{7F6D1848-262E-9D49-A01F-F0018B90257A}" srcId="{D5F0F3DB-D26E-D84A-9CF9-F71FF8F87275}" destId="{FB1370B3-612A-394D-B606-2F901E28C798}" srcOrd="1" destOrd="0" parTransId="{2BAA1AEE-EB48-F647-9831-36F5A46EEB8A}" sibTransId="{009CD496-0C27-2143-AA6D-4A75F5F7BF50}"/>
    <dgm:cxn modelId="{224690C5-AE89-6D46-AF81-A9EFADBCAEAA}" type="presOf" srcId="{E29E9BCE-F54D-2643-B030-FFEE65452A0D}" destId="{C496BD77-A806-6248-9C4B-5E7932F1BB37}" srcOrd="0" destOrd="0" presId="urn:microsoft.com/office/officeart/2005/8/layout/hierarchy1"/>
    <dgm:cxn modelId="{E3ED24BB-6778-9848-B4BF-0A89545FD12F}" type="presOf" srcId="{FA7C16E6-4591-2848-AD97-AF534E591701}" destId="{FDC425C8-1F83-5A4B-A6ED-17CCA14CFE38}" srcOrd="0" destOrd="0" presId="urn:microsoft.com/office/officeart/2005/8/layout/hierarchy1"/>
    <dgm:cxn modelId="{84CADB6B-434B-FD48-843F-B78FDE8BB7D9}" type="presOf" srcId="{27F8F6BF-A3AF-FA4F-9FAE-8EC52E7639F7}" destId="{CAD4F10F-3AE4-AF4E-B7EA-62A8AA1E5FA5}" srcOrd="0" destOrd="0" presId="urn:microsoft.com/office/officeart/2005/8/layout/hierarchy1"/>
    <dgm:cxn modelId="{A9EB2228-B7BD-8249-8A9D-3B4874E6F9C2}" type="presOf" srcId="{F05C6663-FE92-CB4C-8AE7-976E2144E037}" destId="{1FC4879A-8EBA-7947-8E69-5E185DE4EEA6}" srcOrd="0" destOrd="0" presId="urn:microsoft.com/office/officeart/2005/8/layout/hierarchy1"/>
    <dgm:cxn modelId="{A7C68957-D682-4545-B945-F91EC7AE3E33}" type="presOf" srcId="{2BAA1AEE-EB48-F647-9831-36F5A46EEB8A}" destId="{4516FDC3-D93D-3B42-9C80-66AB5321D334}" srcOrd="0" destOrd="0" presId="urn:microsoft.com/office/officeart/2005/8/layout/hierarchy1"/>
    <dgm:cxn modelId="{F11F0956-B1B7-1143-BB64-1563B8547036}" srcId="{FA7C16E6-4591-2848-AD97-AF534E591701}" destId="{F05C6663-FE92-CB4C-8AE7-976E2144E037}" srcOrd="0" destOrd="0" parTransId="{C4752C74-B474-EE42-8DEE-E0E131903C49}" sibTransId="{08D7365B-D0C4-3440-9336-FEF197F18E0C}"/>
    <dgm:cxn modelId="{D3F50C6F-75B7-104E-8197-3928B8D48197}" srcId="{D5F0F3DB-D26E-D84A-9CF9-F71FF8F87275}" destId="{4C984039-18FA-4D47-A12C-5E010751FA1B}" srcOrd="0" destOrd="0" parTransId="{643CD0BC-DA80-F943-8F69-424893C62E8A}" sibTransId="{33869F48-ECD6-3F40-8699-9977BBD13EE6}"/>
    <dgm:cxn modelId="{CC3A10F2-F251-8045-8062-6AD7B90FC310}" type="presOf" srcId="{A6F7B508-7E1C-A744-8A55-195B2C06C679}" destId="{3D81D9AC-F0F8-554B-88B3-39F3E14EEF88}" srcOrd="0" destOrd="0" presId="urn:microsoft.com/office/officeart/2005/8/layout/hierarchy1"/>
    <dgm:cxn modelId="{59BA2C27-8428-5949-A128-A6441BF5F697}" srcId="{27F8F6BF-A3AF-FA4F-9FAE-8EC52E7639F7}" destId="{3C01B80E-81FB-E846-A3C0-8D23138A0B36}" srcOrd="0" destOrd="0" parTransId="{22B2425C-2C21-6244-9DAE-C869AE30B688}" sibTransId="{68B45B6E-67FB-F44C-B163-FF5ACFFCE3F4}"/>
    <dgm:cxn modelId="{9CE23921-9FD2-E74A-8F72-E762D9FA4E32}" type="presOf" srcId="{ADC3D3DB-D49A-5644-B118-DEDCCF609143}" destId="{AAA1B6BC-B909-A24F-962C-7A38E6B2A308}" srcOrd="0" destOrd="0" presId="urn:microsoft.com/office/officeart/2005/8/layout/hierarchy1"/>
    <dgm:cxn modelId="{3F38949C-B1CA-4942-A113-04809D362D35}" type="presOf" srcId="{1DE7A6DD-B8DC-2848-8110-0891A793FB2D}" destId="{EDCE6C46-88E0-804F-AD34-1ABCC059340F}" srcOrd="0" destOrd="0" presId="urn:microsoft.com/office/officeart/2005/8/layout/hierarchy1"/>
    <dgm:cxn modelId="{5145A2F9-BF52-2246-922D-AF6E261CE73A}" type="presOf" srcId="{13096BD5-D2DA-CF4E-8DEA-878F12845E53}" destId="{AB5208CE-EAD2-0A45-A3A8-564B69B479A5}" srcOrd="0" destOrd="0" presId="urn:microsoft.com/office/officeart/2005/8/layout/hierarchy1"/>
    <dgm:cxn modelId="{58CE5DD4-BC8A-F34C-BAC5-CEE4D2ECA83E}" type="presOf" srcId="{4C984039-18FA-4D47-A12C-5E010751FA1B}" destId="{D3493DF0-7721-F147-8E48-D94D2E81AB4F}" srcOrd="0" destOrd="0" presId="urn:microsoft.com/office/officeart/2005/8/layout/hierarchy1"/>
    <dgm:cxn modelId="{EA4B827B-16D5-DC4A-9D30-7F22F28BDB14}" srcId="{F19BE62C-59E0-B84F-93E3-43F3F3F50F61}" destId="{27F8F6BF-A3AF-FA4F-9FAE-8EC52E7639F7}" srcOrd="0" destOrd="0" parTransId="{E29E9BCE-F54D-2643-B030-FFEE65452A0D}" sibTransId="{5289CB84-0E8F-E94A-8794-46F59A9F5772}"/>
    <dgm:cxn modelId="{954BDED6-48A4-E844-8561-92F27A0D78A0}" type="presOf" srcId="{3C01B80E-81FB-E846-A3C0-8D23138A0B36}" destId="{84DC993D-B965-7E4A-9738-1862D636B61C}" srcOrd="0" destOrd="0" presId="urn:microsoft.com/office/officeart/2005/8/layout/hierarchy1"/>
    <dgm:cxn modelId="{BDB1B6B7-6C12-354E-AF4D-F879703E9604}" srcId="{F05C6663-FE92-CB4C-8AE7-976E2144E037}" destId="{F19BE62C-59E0-B84F-93E3-43F3F3F50F61}" srcOrd="0" destOrd="0" parTransId="{A6F7B508-7E1C-A744-8A55-195B2C06C679}" sibTransId="{AA3D77EF-63ED-F047-964A-462A6FDB0FD9}"/>
    <dgm:cxn modelId="{1DE318F7-28B4-E249-A732-80A5EBE28E21}" srcId="{3C01B80E-81FB-E846-A3C0-8D23138A0B36}" destId="{D5F0F3DB-D26E-D84A-9CF9-F71FF8F87275}" srcOrd="0" destOrd="0" parTransId="{6C975CC5-665F-DA43-9AC7-8E5B58EBF7A2}" sibTransId="{E44E9B18-7C39-534B-806F-50B9CFC09C4D}"/>
    <dgm:cxn modelId="{1437A55A-0B9D-C94B-88EA-23CF751533B1}" type="presParOf" srcId="{FDC425C8-1F83-5A4B-A6ED-17CCA14CFE38}" destId="{D391DD3A-0D3A-F543-82B9-6D649B4CAE36}" srcOrd="0" destOrd="0" presId="urn:microsoft.com/office/officeart/2005/8/layout/hierarchy1"/>
    <dgm:cxn modelId="{D6E5B0CF-5A49-374A-9EFC-1D5042C4DB10}" type="presParOf" srcId="{D391DD3A-0D3A-F543-82B9-6D649B4CAE36}" destId="{ED3DDD12-A30E-1B4B-83E7-8526A956EC96}" srcOrd="0" destOrd="0" presId="urn:microsoft.com/office/officeart/2005/8/layout/hierarchy1"/>
    <dgm:cxn modelId="{638B185A-9B82-1C46-A940-98E11FF08FED}" type="presParOf" srcId="{ED3DDD12-A30E-1B4B-83E7-8526A956EC96}" destId="{1F946B67-4E9F-1042-A501-FC5D6C309C59}" srcOrd="0" destOrd="0" presId="urn:microsoft.com/office/officeart/2005/8/layout/hierarchy1"/>
    <dgm:cxn modelId="{4AE39D6C-27C4-AE4A-959E-242E030D3E0A}" type="presParOf" srcId="{ED3DDD12-A30E-1B4B-83E7-8526A956EC96}" destId="{1FC4879A-8EBA-7947-8E69-5E185DE4EEA6}" srcOrd="1" destOrd="0" presId="urn:microsoft.com/office/officeart/2005/8/layout/hierarchy1"/>
    <dgm:cxn modelId="{D8C8ECA6-5455-DC40-979D-30F31AA648D3}" type="presParOf" srcId="{D391DD3A-0D3A-F543-82B9-6D649B4CAE36}" destId="{A9117EF1-A545-3A4A-BE89-4A45E4EDC622}" srcOrd="1" destOrd="0" presId="urn:microsoft.com/office/officeart/2005/8/layout/hierarchy1"/>
    <dgm:cxn modelId="{BE0BDE5E-A5A7-6B4D-94F8-2FE4297F445F}" type="presParOf" srcId="{A9117EF1-A545-3A4A-BE89-4A45E4EDC622}" destId="{3D81D9AC-F0F8-554B-88B3-39F3E14EEF88}" srcOrd="0" destOrd="0" presId="urn:microsoft.com/office/officeart/2005/8/layout/hierarchy1"/>
    <dgm:cxn modelId="{A7F0D69F-E6C8-764F-BC6F-E176924CDD12}" type="presParOf" srcId="{A9117EF1-A545-3A4A-BE89-4A45E4EDC622}" destId="{50FEE453-17E1-F54F-9E8B-3B3577902883}" srcOrd="1" destOrd="0" presId="urn:microsoft.com/office/officeart/2005/8/layout/hierarchy1"/>
    <dgm:cxn modelId="{47EA5E8C-5640-3E46-8AC7-3DB1F77E59F7}" type="presParOf" srcId="{50FEE453-17E1-F54F-9E8B-3B3577902883}" destId="{D9028DD1-488D-A443-8AAE-EC05AC83FB78}" srcOrd="0" destOrd="0" presId="urn:microsoft.com/office/officeart/2005/8/layout/hierarchy1"/>
    <dgm:cxn modelId="{627D1310-AE57-7140-90C5-4BB11F338C85}" type="presParOf" srcId="{D9028DD1-488D-A443-8AAE-EC05AC83FB78}" destId="{E93BC850-B101-574D-988C-2BFBD8CFAAA9}" srcOrd="0" destOrd="0" presId="urn:microsoft.com/office/officeart/2005/8/layout/hierarchy1"/>
    <dgm:cxn modelId="{7F5FFE40-26B3-1C46-A710-364667C925C2}" type="presParOf" srcId="{D9028DD1-488D-A443-8AAE-EC05AC83FB78}" destId="{68A3D4F8-D7F5-4A42-AB9D-C4E8AA8FDF8B}" srcOrd="1" destOrd="0" presId="urn:microsoft.com/office/officeart/2005/8/layout/hierarchy1"/>
    <dgm:cxn modelId="{75F4A09F-782D-684B-82AD-E0C01DB00638}" type="presParOf" srcId="{50FEE453-17E1-F54F-9E8B-3B3577902883}" destId="{46EC557D-F843-BC46-8E85-3CAAA73F5C4F}" srcOrd="1" destOrd="0" presId="urn:microsoft.com/office/officeart/2005/8/layout/hierarchy1"/>
    <dgm:cxn modelId="{89C1D203-22C3-BA49-8395-1D5C6B094058}" type="presParOf" srcId="{46EC557D-F843-BC46-8E85-3CAAA73F5C4F}" destId="{C496BD77-A806-6248-9C4B-5E7932F1BB37}" srcOrd="0" destOrd="0" presId="urn:microsoft.com/office/officeart/2005/8/layout/hierarchy1"/>
    <dgm:cxn modelId="{81CDCB22-18C6-9F43-B424-7E8EFF7B7F8F}" type="presParOf" srcId="{46EC557D-F843-BC46-8E85-3CAAA73F5C4F}" destId="{ED30B427-7B1A-054F-9E03-6D3E1110B0A8}" srcOrd="1" destOrd="0" presId="urn:microsoft.com/office/officeart/2005/8/layout/hierarchy1"/>
    <dgm:cxn modelId="{131A3CC1-336A-0942-A319-4DB75023C6B1}" type="presParOf" srcId="{ED30B427-7B1A-054F-9E03-6D3E1110B0A8}" destId="{470759BB-606E-804C-8790-67F41A4D2397}" srcOrd="0" destOrd="0" presId="urn:microsoft.com/office/officeart/2005/8/layout/hierarchy1"/>
    <dgm:cxn modelId="{446CCF3B-ED9A-4A4F-9C0F-56E3AF80392E}" type="presParOf" srcId="{470759BB-606E-804C-8790-67F41A4D2397}" destId="{38FC505D-88D5-AE4F-81B2-2289A92A2CED}" srcOrd="0" destOrd="0" presId="urn:microsoft.com/office/officeart/2005/8/layout/hierarchy1"/>
    <dgm:cxn modelId="{38CB2B67-26E0-A14C-8CF1-13CE07C64E42}" type="presParOf" srcId="{470759BB-606E-804C-8790-67F41A4D2397}" destId="{CAD4F10F-3AE4-AF4E-B7EA-62A8AA1E5FA5}" srcOrd="1" destOrd="0" presId="urn:microsoft.com/office/officeart/2005/8/layout/hierarchy1"/>
    <dgm:cxn modelId="{8F495C1C-0756-8042-AE1F-B6B833394246}" type="presParOf" srcId="{ED30B427-7B1A-054F-9E03-6D3E1110B0A8}" destId="{85135135-3953-F646-A4AB-31D152FABDEF}" srcOrd="1" destOrd="0" presId="urn:microsoft.com/office/officeart/2005/8/layout/hierarchy1"/>
    <dgm:cxn modelId="{ABB81AC9-AFE0-5143-BB9D-E36FAFBDFFD5}" type="presParOf" srcId="{85135135-3953-F646-A4AB-31D152FABDEF}" destId="{CC47DDCC-B89A-534D-88D8-B2E25136A483}" srcOrd="0" destOrd="0" presId="urn:microsoft.com/office/officeart/2005/8/layout/hierarchy1"/>
    <dgm:cxn modelId="{263BFB52-4248-524E-ADED-278BBC163EFB}" type="presParOf" srcId="{85135135-3953-F646-A4AB-31D152FABDEF}" destId="{7A11A0F9-56D3-2145-8098-6B3AB56B318D}" srcOrd="1" destOrd="0" presId="urn:microsoft.com/office/officeart/2005/8/layout/hierarchy1"/>
    <dgm:cxn modelId="{8F13BF54-1D8F-CA40-AA28-1E9A6A9BADE5}" type="presParOf" srcId="{7A11A0F9-56D3-2145-8098-6B3AB56B318D}" destId="{4C62D4A8-1023-C54B-AA79-645F7389B48B}" srcOrd="0" destOrd="0" presId="urn:microsoft.com/office/officeart/2005/8/layout/hierarchy1"/>
    <dgm:cxn modelId="{7399F212-D624-434F-B6EC-01F2CC412DCF}" type="presParOf" srcId="{4C62D4A8-1023-C54B-AA79-645F7389B48B}" destId="{3517EE2B-1FC3-4041-876E-10214A95B31E}" srcOrd="0" destOrd="0" presId="urn:microsoft.com/office/officeart/2005/8/layout/hierarchy1"/>
    <dgm:cxn modelId="{D47DD3D5-F9EB-DC40-AD82-1DC0C9A99CEC}" type="presParOf" srcId="{4C62D4A8-1023-C54B-AA79-645F7389B48B}" destId="{84DC993D-B965-7E4A-9738-1862D636B61C}" srcOrd="1" destOrd="0" presId="urn:microsoft.com/office/officeart/2005/8/layout/hierarchy1"/>
    <dgm:cxn modelId="{3325C6B6-FC07-F54A-888D-D7A192B064B8}" type="presParOf" srcId="{7A11A0F9-56D3-2145-8098-6B3AB56B318D}" destId="{EA338A83-23B8-E44C-BF86-7E00235EA168}" srcOrd="1" destOrd="0" presId="urn:microsoft.com/office/officeart/2005/8/layout/hierarchy1"/>
    <dgm:cxn modelId="{CA020E33-0D92-C044-A7FB-FEFA5E960E4F}" type="presParOf" srcId="{EA338A83-23B8-E44C-BF86-7E00235EA168}" destId="{0BEE1601-9DA7-324E-90EA-02009CF5D686}" srcOrd="0" destOrd="0" presId="urn:microsoft.com/office/officeart/2005/8/layout/hierarchy1"/>
    <dgm:cxn modelId="{E6A4F635-0454-E742-B98E-310990E30F0F}" type="presParOf" srcId="{EA338A83-23B8-E44C-BF86-7E00235EA168}" destId="{534404DD-345C-994A-9D32-970402637D25}" srcOrd="1" destOrd="0" presId="urn:microsoft.com/office/officeart/2005/8/layout/hierarchy1"/>
    <dgm:cxn modelId="{33185C11-57F0-E448-97C4-B1FDB2080B6B}" type="presParOf" srcId="{534404DD-345C-994A-9D32-970402637D25}" destId="{030A4DD6-EE9C-F14F-8820-29657541A303}" srcOrd="0" destOrd="0" presId="urn:microsoft.com/office/officeart/2005/8/layout/hierarchy1"/>
    <dgm:cxn modelId="{4884C172-468F-6247-8CF9-84EE704942AA}" type="presParOf" srcId="{030A4DD6-EE9C-F14F-8820-29657541A303}" destId="{411EEA33-3E92-CC48-857D-C4651CE4AD83}" srcOrd="0" destOrd="0" presId="urn:microsoft.com/office/officeart/2005/8/layout/hierarchy1"/>
    <dgm:cxn modelId="{52EBB578-9D44-4642-ADF3-87C9A0397E8D}" type="presParOf" srcId="{030A4DD6-EE9C-F14F-8820-29657541A303}" destId="{2D04A907-C1A8-3946-946C-43EF2EAFBED7}" srcOrd="1" destOrd="0" presId="urn:microsoft.com/office/officeart/2005/8/layout/hierarchy1"/>
    <dgm:cxn modelId="{C463D35D-F651-104D-AD21-4A2A08F9B551}" type="presParOf" srcId="{534404DD-345C-994A-9D32-970402637D25}" destId="{B2CC40E3-195B-3F43-A1CB-62B6DD057850}" srcOrd="1" destOrd="0" presId="urn:microsoft.com/office/officeart/2005/8/layout/hierarchy1"/>
    <dgm:cxn modelId="{29AE8A9A-176C-CF4E-833D-432A9B073AD0}" type="presParOf" srcId="{B2CC40E3-195B-3F43-A1CB-62B6DD057850}" destId="{0F2454C3-BEBE-F14A-A20A-E9C3EDDCC393}" srcOrd="0" destOrd="0" presId="urn:microsoft.com/office/officeart/2005/8/layout/hierarchy1"/>
    <dgm:cxn modelId="{E566EEF6-AE8B-B64A-A7C6-DB213594BF7D}" type="presParOf" srcId="{B2CC40E3-195B-3F43-A1CB-62B6DD057850}" destId="{B6156BED-B9E8-2F43-B36E-D41EC93AF893}" srcOrd="1" destOrd="0" presId="urn:microsoft.com/office/officeart/2005/8/layout/hierarchy1"/>
    <dgm:cxn modelId="{17CBE5BF-73B4-3044-AC29-42ED4598377A}" type="presParOf" srcId="{B6156BED-B9E8-2F43-B36E-D41EC93AF893}" destId="{587E29DE-C49D-FC41-8677-C5CDEBB0C3A7}" srcOrd="0" destOrd="0" presId="urn:microsoft.com/office/officeart/2005/8/layout/hierarchy1"/>
    <dgm:cxn modelId="{7E71B1E4-26E5-DD4C-9AB7-CDD411C89712}" type="presParOf" srcId="{587E29DE-C49D-FC41-8677-C5CDEBB0C3A7}" destId="{295DD7EC-105A-434B-9104-80C7F1B20BD5}" srcOrd="0" destOrd="0" presId="urn:microsoft.com/office/officeart/2005/8/layout/hierarchy1"/>
    <dgm:cxn modelId="{DC49BC04-A260-5F46-947B-F600D1C58DF2}" type="presParOf" srcId="{587E29DE-C49D-FC41-8677-C5CDEBB0C3A7}" destId="{D3493DF0-7721-F147-8E48-D94D2E81AB4F}" srcOrd="1" destOrd="0" presId="urn:microsoft.com/office/officeart/2005/8/layout/hierarchy1"/>
    <dgm:cxn modelId="{A0D08A9C-3236-C049-81E7-FD5C30CC21B4}" type="presParOf" srcId="{B6156BED-B9E8-2F43-B36E-D41EC93AF893}" destId="{DA08F9AB-33D1-CE4F-B165-B9689628BFD6}" srcOrd="1" destOrd="0" presId="urn:microsoft.com/office/officeart/2005/8/layout/hierarchy1"/>
    <dgm:cxn modelId="{F8A6864C-FBD5-F242-9A6B-697EE78B6027}" type="presParOf" srcId="{B2CC40E3-195B-3F43-A1CB-62B6DD057850}" destId="{4516FDC3-D93D-3B42-9C80-66AB5321D334}" srcOrd="2" destOrd="0" presId="urn:microsoft.com/office/officeart/2005/8/layout/hierarchy1"/>
    <dgm:cxn modelId="{D728FDAD-398E-854C-846D-5408D918CD01}" type="presParOf" srcId="{B2CC40E3-195B-3F43-A1CB-62B6DD057850}" destId="{0BCF888D-D2C6-574F-81CA-38A54CF1B6C7}" srcOrd="3" destOrd="0" presId="urn:microsoft.com/office/officeart/2005/8/layout/hierarchy1"/>
    <dgm:cxn modelId="{F15D667F-8019-464E-AD42-836EBAD8BE24}" type="presParOf" srcId="{0BCF888D-D2C6-574F-81CA-38A54CF1B6C7}" destId="{08A1CC80-E87A-2A40-AE2F-B0635FF2983A}" srcOrd="0" destOrd="0" presId="urn:microsoft.com/office/officeart/2005/8/layout/hierarchy1"/>
    <dgm:cxn modelId="{49EA1456-B152-FE4C-8A1B-E4206A7762E5}" type="presParOf" srcId="{08A1CC80-E87A-2A40-AE2F-B0635FF2983A}" destId="{6CB9AC09-C168-9643-96B4-4B0B8B20B526}" srcOrd="0" destOrd="0" presId="urn:microsoft.com/office/officeart/2005/8/layout/hierarchy1"/>
    <dgm:cxn modelId="{7E82225E-8D88-0746-A355-526B28A15684}" type="presParOf" srcId="{08A1CC80-E87A-2A40-AE2F-B0635FF2983A}" destId="{F7398171-C28D-AB47-8D69-98A622C4E30C}" srcOrd="1" destOrd="0" presId="urn:microsoft.com/office/officeart/2005/8/layout/hierarchy1"/>
    <dgm:cxn modelId="{4412BC3A-5A40-D443-B8FC-C27AFEB77EF5}" type="presParOf" srcId="{0BCF888D-D2C6-574F-81CA-38A54CF1B6C7}" destId="{D74A6532-31BE-7247-8577-6F99AE43AD71}" srcOrd="1" destOrd="0" presId="urn:microsoft.com/office/officeart/2005/8/layout/hierarchy1"/>
    <dgm:cxn modelId="{F2052503-B66E-444E-8EB3-AE0B7FAF0B63}" type="presParOf" srcId="{85135135-3953-F646-A4AB-31D152FABDEF}" destId="{AAA1B6BC-B909-A24F-962C-7A38E6B2A308}" srcOrd="2" destOrd="0" presId="urn:microsoft.com/office/officeart/2005/8/layout/hierarchy1"/>
    <dgm:cxn modelId="{6AF9014D-57CC-F142-886A-A26B6E4A2B85}" type="presParOf" srcId="{85135135-3953-F646-A4AB-31D152FABDEF}" destId="{36AA7BB9-3527-6B47-9AAC-DDE032101222}" srcOrd="3" destOrd="0" presId="urn:microsoft.com/office/officeart/2005/8/layout/hierarchy1"/>
    <dgm:cxn modelId="{AD94AABC-7C56-D14C-A8B9-812ED1725947}" type="presParOf" srcId="{36AA7BB9-3527-6B47-9AAC-DDE032101222}" destId="{54A560B8-9B03-0941-BC74-F35D0F345D7A}" srcOrd="0" destOrd="0" presId="urn:microsoft.com/office/officeart/2005/8/layout/hierarchy1"/>
    <dgm:cxn modelId="{BF529ECE-B256-C943-9A4C-A3AE9E08E3AA}" type="presParOf" srcId="{54A560B8-9B03-0941-BC74-F35D0F345D7A}" destId="{C5C9B01D-5178-804C-9873-C7704AECBD13}" srcOrd="0" destOrd="0" presId="urn:microsoft.com/office/officeart/2005/8/layout/hierarchy1"/>
    <dgm:cxn modelId="{17EF1FEE-09A4-664A-95D0-A3E2BFCCC2E5}" type="presParOf" srcId="{54A560B8-9B03-0941-BC74-F35D0F345D7A}" destId="{EDCE6C46-88E0-804F-AD34-1ABCC059340F}" srcOrd="1" destOrd="0" presId="urn:microsoft.com/office/officeart/2005/8/layout/hierarchy1"/>
    <dgm:cxn modelId="{2CBF78C5-180B-D84F-B458-50CF6ECC39AB}" type="presParOf" srcId="{36AA7BB9-3527-6B47-9AAC-DDE032101222}" destId="{87C83283-C335-2742-9215-9232C8873C02}" srcOrd="1" destOrd="0" presId="urn:microsoft.com/office/officeart/2005/8/layout/hierarchy1"/>
    <dgm:cxn modelId="{8B9EBFB3-FD62-9848-8775-A89A15A1744E}" type="presParOf" srcId="{87C83283-C335-2742-9215-9232C8873C02}" destId="{EB7F4398-E317-2F48-B110-D6291EE99ABA}" srcOrd="0" destOrd="0" presId="urn:microsoft.com/office/officeart/2005/8/layout/hierarchy1"/>
    <dgm:cxn modelId="{C50BB402-26D6-2648-8162-21C28F10C178}" type="presParOf" srcId="{87C83283-C335-2742-9215-9232C8873C02}" destId="{75F60AF1-6532-F047-B0B2-FE1CA09A1804}" srcOrd="1" destOrd="0" presId="urn:microsoft.com/office/officeart/2005/8/layout/hierarchy1"/>
    <dgm:cxn modelId="{A7A19D71-6406-BB47-9198-A8EB7040C1B5}" type="presParOf" srcId="{75F60AF1-6532-F047-B0B2-FE1CA09A1804}" destId="{4C04ACFA-9ECC-A94A-BC39-5DEBDDF72A3B}" srcOrd="0" destOrd="0" presId="urn:microsoft.com/office/officeart/2005/8/layout/hierarchy1"/>
    <dgm:cxn modelId="{63777083-5DAA-C14F-B858-CA5B77BEC3E2}" type="presParOf" srcId="{4C04ACFA-9ECC-A94A-BC39-5DEBDDF72A3B}" destId="{68BB8F48-3933-AD42-9E94-CE4213C8AA16}" srcOrd="0" destOrd="0" presId="urn:microsoft.com/office/officeart/2005/8/layout/hierarchy1"/>
    <dgm:cxn modelId="{836976E3-26E4-5D48-ADD9-B890875B2B47}" type="presParOf" srcId="{4C04ACFA-9ECC-A94A-BC39-5DEBDDF72A3B}" destId="{A9BF7663-EE20-974F-B75B-4AC0AB031861}" srcOrd="1" destOrd="0" presId="urn:microsoft.com/office/officeart/2005/8/layout/hierarchy1"/>
    <dgm:cxn modelId="{FC56037C-8721-EE4E-B78D-8970A5BCBE2B}" type="presParOf" srcId="{75F60AF1-6532-F047-B0B2-FE1CA09A1804}" destId="{0BAC5FD5-B8BA-6B47-A6F3-040F092BB5BB}" srcOrd="1" destOrd="0" presId="urn:microsoft.com/office/officeart/2005/8/layout/hierarchy1"/>
    <dgm:cxn modelId="{81B96B7B-AB31-7D46-BACF-34C1AF35F007}" type="presParOf" srcId="{46EC557D-F843-BC46-8E85-3CAAA73F5C4F}" destId="{AB5208CE-EAD2-0A45-A3A8-564B69B479A5}" srcOrd="2" destOrd="0" presId="urn:microsoft.com/office/officeart/2005/8/layout/hierarchy1"/>
    <dgm:cxn modelId="{C76836A2-7115-7548-90ED-FEBB4E4D10D0}" type="presParOf" srcId="{46EC557D-F843-BC46-8E85-3CAAA73F5C4F}" destId="{CBDA2317-23D6-E346-9473-CE6A3DC27E5A}" srcOrd="3" destOrd="0" presId="urn:microsoft.com/office/officeart/2005/8/layout/hierarchy1"/>
    <dgm:cxn modelId="{ED317763-EB7F-6649-BFC9-02EF37B1205A}" type="presParOf" srcId="{CBDA2317-23D6-E346-9473-CE6A3DC27E5A}" destId="{623BA8F6-326C-564B-8DEB-37FCE79300FA}" srcOrd="0" destOrd="0" presId="urn:microsoft.com/office/officeart/2005/8/layout/hierarchy1"/>
    <dgm:cxn modelId="{FB17B1F7-C87E-C647-B552-7EDE7A5E797E}" type="presParOf" srcId="{623BA8F6-326C-564B-8DEB-37FCE79300FA}" destId="{780CAD72-EB9B-1A42-BEAD-C9D1FCDFD929}" srcOrd="0" destOrd="0" presId="urn:microsoft.com/office/officeart/2005/8/layout/hierarchy1"/>
    <dgm:cxn modelId="{1DC548A6-7B7E-C347-A072-3BF764D5420B}" type="presParOf" srcId="{623BA8F6-326C-564B-8DEB-37FCE79300FA}" destId="{E45CAF69-18F6-5043-B9D4-F78714F64676}" srcOrd="1" destOrd="0" presId="urn:microsoft.com/office/officeart/2005/8/layout/hierarchy1"/>
    <dgm:cxn modelId="{462F0D66-E253-FF46-BA3A-3C970E6B5F6E}" type="presParOf" srcId="{CBDA2317-23D6-E346-9473-CE6A3DC27E5A}" destId="{7A188F50-8B75-FB4D-9AE5-B615F19AE8A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24E6-CD91-42CE-8F1A-72D43E4D87FB}">
      <dsp:nvSpPr>
        <dsp:cNvPr id="0" name=""/>
        <dsp:cNvSpPr/>
      </dsp:nvSpPr>
      <dsp:spPr>
        <a:xfrm>
          <a:off x="890003" y="257948"/>
          <a:ext cx="742007" cy="7420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F9B26-65BE-47C6-8A23-4449D7DB1C5F}">
      <dsp:nvSpPr>
        <dsp:cNvPr id="0" name=""/>
        <dsp:cNvSpPr/>
      </dsp:nvSpPr>
      <dsp:spPr>
        <a:xfrm>
          <a:off x="1048136" y="416081"/>
          <a:ext cx="425742" cy="4257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239859-7325-47F5-A9AA-50DE8BF4D1D3}">
      <dsp:nvSpPr>
        <dsp:cNvPr id="0" name=""/>
        <dsp:cNvSpPr/>
      </dsp:nvSpPr>
      <dsp:spPr>
        <a:xfrm>
          <a:off x="652804" y="1231073"/>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General INQUIRIES</a:t>
          </a:r>
        </a:p>
      </dsp:txBody>
      <dsp:txXfrm>
        <a:off x="652804" y="1231073"/>
        <a:ext cx="1216406" cy="486562"/>
      </dsp:txXfrm>
    </dsp:sp>
    <dsp:sp modelId="{F1A4C25A-1913-4769-BF03-A8954C81FD7B}">
      <dsp:nvSpPr>
        <dsp:cNvPr id="0" name=""/>
        <dsp:cNvSpPr/>
      </dsp:nvSpPr>
      <dsp:spPr>
        <a:xfrm>
          <a:off x="2319280" y="257948"/>
          <a:ext cx="742007" cy="742007"/>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0BD53605-183E-4059-9359-79F95443307F}">
      <dsp:nvSpPr>
        <dsp:cNvPr id="0" name=""/>
        <dsp:cNvSpPr/>
      </dsp:nvSpPr>
      <dsp:spPr>
        <a:xfrm>
          <a:off x="2477413" y="416081"/>
          <a:ext cx="425742" cy="4257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6B0252-FEA2-4412-941C-7636FE21AB8D}">
      <dsp:nvSpPr>
        <dsp:cNvPr id="0" name=""/>
        <dsp:cNvSpPr/>
      </dsp:nvSpPr>
      <dsp:spPr>
        <a:xfrm>
          <a:off x="2082081" y="1231073"/>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Private Career School Applications</a:t>
          </a:r>
        </a:p>
      </dsp:txBody>
      <dsp:txXfrm>
        <a:off x="2082081" y="1231073"/>
        <a:ext cx="1216406" cy="486562"/>
      </dsp:txXfrm>
    </dsp:sp>
    <dsp:sp modelId="{16F1329A-9E57-4BEA-BA6F-94CD0446D137}">
      <dsp:nvSpPr>
        <dsp:cNvPr id="0" name=""/>
        <dsp:cNvSpPr/>
      </dsp:nvSpPr>
      <dsp:spPr>
        <a:xfrm>
          <a:off x="3748558" y="257948"/>
          <a:ext cx="742007" cy="742007"/>
        </a:xfrm>
        <a:prstGeom prst="ellipse">
          <a:avLst/>
        </a:prstGeom>
        <a:solidFill>
          <a:srgbClr val="92D050"/>
        </a:solidFill>
        <a:ln>
          <a:noFill/>
        </a:ln>
        <a:effectLst/>
      </dsp:spPr>
      <dsp:style>
        <a:lnRef idx="0">
          <a:scrgbClr r="0" g="0" b="0"/>
        </a:lnRef>
        <a:fillRef idx="1">
          <a:scrgbClr r="0" g="0" b="0"/>
        </a:fillRef>
        <a:effectRef idx="0">
          <a:scrgbClr r="0" g="0" b="0"/>
        </a:effectRef>
        <a:fontRef idx="minor"/>
      </dsp:style>
    </dsp:sp>
    <dsp:sp modelId="{D8749C55-DC4A-448A-B955-0A0E819B77BF}">
      <dsp:nvSpPr>
        <dsp:cNvPr id="0" name=""/>
        <dsp:cNvSpPr/>
      </dsp:nvSpPr>
      <dsp:spPr>
        <a:xfrm>
          <a:off x="3906690" y="416081"/>
          <a:ext cx="425742" cy="4257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1ED580-8F9B-48F8-BB12-AB4FCAE7EC78}">
      <dsp:nvSpPr>
        <dsp:cNvPr id="0" name=""/>
        <dsp:cNvSpPr/>
      </dsp:nvSpPr>
      <dsp:spPr>
        <a:xfrm>
          <a:off x="3511358" y="1231073"/>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Existing SCHOOLS- modifications and compliance</a:t>
          </a:r>
        </a:p>
      </dsp:txBody>
      <dsp:txXfrm>
        <a:off x="3511358" y="1231073"/>
        <a:ext cx="1216406" cy="486562"/>
      </dsp:txXfrm>
    </dsp:sp>
    <dsp:sp modelId="{5C5955DD-FEEE-4EF3-AF51-36622896AB7A}">
      <dsp:nvSpPr>
        <dsp:cNvPr id="0" name=""/>
        <dsp:cNvSpPr/>
      </dsp:nvSpPr>
      <dsp:spPr>
        <a:xfrm>
          <a:off x="5177835" y="257948"/>
          <a:ext cx="742007" cy="742007"/>
        </a:xfrm>
        <a:prstGeom prst="ellipse">
          <a:avLst/>
        </a:prstGeom>
        <a:solidFill>
          <a:schemeClr val="bg1">
            <a:lumMod val="65000"/>
          </a:schemeClr>
        </a:solidFill>
        <a:ln>
          <a:noFill/>
        </a:ln>
        <a:effectLst/>
      </dsp:spPr>
      <dsp:style>
        <a:lnRef idx="0">
          <a:scrgbClr r="0" g="0" b="0"/>
        </a:lnRef>
        <a:fillRef idx="1">
          <a:scrgbClr r="0" g="0" b="0"/>
        </a:fillRef>
        <a:effectRef idx="0">
          <a:scrgbClr r="0" g="0" b="0"/>
        </a:effectRef>
        <a:fontRef idx="minor"/>
      </dsp:style>
    </dsp:sp>
    <dsp:sp modelId="{519C8292-9E15-49AD-96C0-7BA5212BC6BF}">
      <dsp:nvSpPr>
        <dsp:cNvPr id="0" name=""/>
        <dsp:cNvSpPr/>
      </dsp:nvSpPr>
      <dsp:spPr>
        <a:xfrm>
          <a:off x="5335968" y="416081"/>
          <a:ext cx="425742" cy="4257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E0E890-EC66-4BC5-81C4-3D4035EC6C88}">
      <dsp:nvSpPr>
        <dsp:cNvPr id="0" name=""/>
        <dsp:cNvSpPr/>
      </dsp:nvSpPr>
      <dsp:spPr>
        <a:xfrm>
          <a:off x="4940636" y="1231073"/>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School closures</a:t>
          </a:r>
        </a:p>
      </dsp:txBody>
      <dsp:txXfrm>
        <a:off x="4940636" y="1231073"/>
        <a:ext cx="1216406" cy="486562"/>
      </dsp:txXfrm>
    </dsp:sp>
    <dsp:sp modelId="{3487414E-6F96-1D48-AE86-470F2FFE8D67}">
      <dsp:nvSpPr>
        <dsp:cNvPr id="0" name=""/>
        <dsp:cNvSpPr/>
      </dsp:nvSpPr>
      <dsp:spPr>
        <a:xfrm>
          <a:off x="6607112" y="257948"/>
          <a:ext cx="742007" cy="742007"/>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26EA9-A82A-3B42-8663-3F2B60B8EACE}">
      <dsp:nvSpPr>
        <dsp:cNvPr id="0" name=""/>
        <dsp:cNvSpPr/>
      </dsp:nvSpPr>
      <dsp:spPr>
        <a:xfrm>
          <a:off x="6765245" y="416081"/>
          <a:ext cx="425742" cy="4257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C6F0D6-3D5F-944C-A1F4-D8F02D7F7FC0}">
      <dsp:nvSpPr>
        <dsp:cNvPr id="0" name=""/>
        <dsp:cNvSpPr/>
      </dsp:nvSpPr>
      <dsp:spPr>
        <a:xfrm>
          <a:off x="6369913" y="1231073"/>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DATA BOOK COLLECTION</a:t>
          </a:r>
        </a:p>
      </dsp:txBody>
      <dsp:txXfrm>
        <a:off x="6369913" y="1231073"/>
        <a:ext cx="1216406" cy="486562"/>
      </dsp:txXfrm>
    </dsp:sp>
    <dsp:sp modelId="{2663DEF2-3BF0-4348-A148-1B45270A0B2E}">
      <dsp:nvSpPr>
        <dsp:cNvPr id="0" name=""/>
        <dsp:cNvSpPr/>
      </dsp:nvSpPr>
      <dsp:spPr>
        <a:xfrm>
          <a:off x="239852" y="2021737"/>
          <a:ext cx="742007" cy="74200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4CC6E-DABD-4578-8E62-DCE785B22B95}">
      <dsp:nvSpPr>
        <dsp:cNvPr id="0" name=""/>
        <dsp:cNvSpPr/>
      </dsp:nvSpPr>
      <dsp:spPr>
        <a:xfrm>
          <a:off x="397985" y="2179870"/>
          <a:ext cx="425742" cy="42574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B9E83C-5622-492C-A868-51EBD2109238}">
      <dsp:nvSpPr>
        <dsp:cNvPr id="0" name=""/>
        <dsp:cNvSpPr/>
      </dsp:nvSpPr>
      <dsp:spPr>
        <a:xfrm>
          <a:off x="2653" y="2994862"/>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STUDENT COMPLAINTS</a:t>
          </a:r>
        </a:p>
      </dsp:txBody>
      <dsp:txXfrm>
        <a:off x="2653" y="2994862"/>
        <a:ext cx="1216406" cy="486562"/>
      </dsp:txXfrm>
    </dsp:sp>
    <dsp:sp modelId="{0F28621D-31F3-43AF-869C-773CC32F5CEB}">
      <dsp:nvSpPr>
        <dsp:cNvPr id="0" name=""/>
        <dsp:cNvSpPr/>
      </dsp:nvSpPr>
      <dsp:spPr>
        <a:xfrm>
          <a:off x="1669129" y="2021737"/>
          <a:ext cx="742007" cy="742007"/>
        </a:xfrm>
        <a:prstGeom prst="ellipse">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9F2C2E50-6264-44FB-8787-AECE20C171B2}">
      <dsp:nvSpPr>
        <dsp:cNvPr id="0" name=""/>
        <dsp:cNvSpPr/>
      </dsp:nvSpPr>
      <dsp:spPr>
        <a:xfrm>
          <a:off x="1827262" y="2179870"/>
          <a:ext cx="425742" cy="42574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016C9A-5165-4B28-A999-34BE96984DE6}">
      <dsp:nvSpPr>
        <dsp:cNvPr id="0" name=""/>
        <dsp:cNvSpPr/>
      </dsp:nvSpPr>
      <dsp:spPr>
        <a:xfrm>
          <a:off x="1431930" y="2994862"/>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CONTINUING EDUCATION CLASSES (COMMUNITY COLLEGES)</a:t>
          </a:r>
        </a:p>
      </dsp:txBody>
      <dsp:txXfrm>
        <a:off x="1431930" y="2994862"/>
        <a:ext cx="1216406" cy="486562"/>
      </dsp:txXfrm>
    </dsp:sp>
    <dsp:sp modelId="{1A6A601F-081D-4F42-964A-B05509D6AF4F}">
      <dsp:nvSpPr>
        <dsp:cNvPr id="0" name=""/>
        <dsp:cNvSpPr/>
      </dsp:nvSpPr>
      <dsp:spPr>
        <a:xfrm>
          <a:off x="3098407" y="2021737"/>
          <a:ext cx="742007" cy="742007"/>
        </a:xfrm>
        <a:prstGeom prst="ellipse">
          <a:avLst/>
        </a:prstGeom>
        <a:solidFill>
          <a:srgbClr val="00B0F0"/>
        </a:solidFill>
        <a:ln>
          <a:noFill/>
        </a:ln>
        <a:effectLst/>
      </dsp:spPr>
      <dsp:style>
        <a:lnRef idx="0">
          <a:scrgbClr r="0" g="0" b="0"/>
        </a:lnRef>
        <a:fillRef idx="1">
          <a:scrgbClr r="0" g="0" b="0"/>
        </a:fillRef>
        <a:effectRef idx="0">
          <a:scrgbClr r="0" g="0" b="0"/>
        </a:effectRef>
        <a:fontRef idx="minor"/>
      </dsp:style>
    </dsp:sp>
    <dsp:sp modelId="{ED26B4F6-3ADF-4F7B-B826-A01224A7A19E}">
      <dsp:nvSpPr>
        <dsp:cNvPr id="0" name=""/>
        <dsp:cNvSpPr/>
      </dsp:nvSpPr>
      <dsp:spPr>
        <a:xfrm>
          <a:off x="3256540" y="2179870"/>
          <a:ext cx="425742" cy="42574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61F2A3-3E71-43D5-9DC0-06E71A77AF95}">
      <dsp:nvSpPr>
        <dsp:cNvPr id="0" name=""/>
        <dsp:cNvSpPr/>
      </dsp:nvSpPr>
      <dsp:spPr>
        <a:xfrm>
          <a:off x="2861207" y="2994862"/>
          <a:ext cx="1216406"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a:t>TRANSCRIPTS </a:t>
          </a:r>
        </a:p>
        <a:p>
          <a:pPr lvl="0" algn="ctr" defTabSz="488950">
            <a:lnSpc>
              <a:spcPct val="100000"/>
            </a:lnSpc>
            <a:spcBef>
              <a:spcPct val="0"/>
            </a:spcBef>
            <a:spcAft>
              <a:spcPct val="35000"/>
            </a:spcAft>
            <a:defRPr cap="all"/>
          </a:pPr>
          <a:r>
            <a:rPr lang="en-US" sz="1100" kern="1200"/>
            <a:t>(ALL CLOSED INSTITUTIONS)</a:t>
          </a:r>
        </a:p>
      </dsp:txBody>
      <dsp:txXfrm>
        <a:off x="2861207" y="2994862"/>
        <a:ext cx="1216406" cy="486562"/>
      </dsp:txXfrm>
    </dsp:sp>
    <dsp:sp modelId="{75C84CE3-1532-43AE-8E5E-FD9F0FA0303D}">
      <dsp:nvSpPr>
        <dsp:cNvPr id="0" name=""/>
        <dsp:cNvSpPr/>
      </dsp:nvSpPr>
      <dsp:spPr>
        <a:xfrm>
          <a:off x="5892474" y="2021737"/>
          <a:ext cx="742007" cy="742007"/>
        </a:xfrm>
        <a:prstGeom prst="ellipse">
          <a:avLst/>
        </a:prstGeom>
        <a:solidFill>
          <a:srgbClr val="00B050"/>
        </a:solidFill>
        <a:ln>
          <a:noFill/>
        </a:ln>
        <a:effectLst/>
      </dsp:spPr>
      <dsp:style>
        <a:lnRef idx="0">
          <a:scrgbClr r="0" g="0" b="0"/>
        </a:lnRef>
        <a:fillRef idx="1">
          <a:scrgbClr r="0" g="0" b="0"/>
        </a:fillRef>
        <a:effectRef idx="0">
          <a:scrgbClr r="0" g="0" b="0"/>
        </a:effectRef>
        <a:fontRef idx="minor"/>
      </dsp:style>
    </dsp:sp>
    <dsp:sp modelId="{ACE02F33-A1D1-4791-8212-554F81E66B8B}">
      <dsp:nvSpPr>
        <dsp:cNvPr id="0" name=""/>
        <dsp:cNvSpPr/>
      </dsp:nvSpPr>
      <dsp:spPr>
        <a:xfrm>
          <a:off x="6050606" y="2179870"/>
          <a:ext cx="425742" cy="425742"/>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054C83-FD41-4879-829D-F9D3B9D68E6C}">
      <dsp:nvSpPr>
        <dsp:cNvPr id="0" name=""/>
        <dsp:cNvSpPr/>
      </dsp:nvSpPr>
      <dsp:spPr>
        <a:xfrm>
          <a:off x="4290485" y="2994862"/>
          <a:ext cx="3945985" cy="486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US" sz="1100" kern="1200" dirty="0"/>
            <a:t>OSFA – related</a:t>
          </a:r>
        </a:p>
        <a:p>
          <a:pPr lvl="0" algn="ctr" defTabSz="488950">
            <a:lnSpc>
              <a:spcPct val="100000"/>
            </a:lnSpc>
            <a:spcBef>
              <a:spcPct val="0"/>
            </a:spcBef>
            <a:spcAft>
              <a:spcPct val="35000"/>
            </a:spcAft>
            <a:defRPr cap="all"/>
          </a:pPr>
          <a:r>
            <a:rPr lang="en-US" sz="1100" kern="1200" dirty="0"/>
            <a:t>*WORKFORCE DEVELOPMENT SEQUENCE SCHOLARSHIP </a:t>
          </a:r>
        </a:p>
        <a:p>
          <a:pPr lvl="0" algn="ctr" defTabSz="488950">
            <a:lnSpc>
              <a:spcPct val="100000"/>
            </a:lnSpc>
            <a:spcBef>
              <a:spcPct val="0"/>
            </a:spcBef>
            <a:spcAft>
              <a:spcPct val="35000"/>
            </a:spcAft>
            <a:defRPr cap="all"/>
          </a:pPr>
          <a:r>
            <a:rPr lang="en-US" sz="1100" kern="1200" dirty="0"/>
            <a:t>* JACK TOLBERT GRANT</a:t>
          </a:r>
        </a:p>
      </dsp:txBody>
      <dsp:txXfrm>
        <a:off x="4290485" y="2994862"/>
        <a:ext cx="3945985" cy="486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208CE-EAD2-0A45-A3A8-564B69B479A5}">
      <dsp:nvSpPr>
        <dsp:cNvPr id="0" name=""/>
        <dsp:cNvSpPr/>
      </dsp:nvSpPr>
      <dsp:spPr>
        <a:xfrm>
          <a:off x="3080112" y="1102681"/>
          <a:ext cx="430852" cy="205046"/>
        </a:xfrm>
        <a:custGeom>
          <a:avLst/>
          <a:gdLst/>
          <a:ahLst/>
          <a:cxnLst/>
          <a:rect l="0" t="0" r="0" b="0"/>
          <a:pathLst>
            <a:path>
              <a:moveTo>
                <a:pt x="430852" y="0"/>
              </a:moveTo>
              <a:lnTo>
                <a:pt x="430852" y="139733"/>
              </a:lnTo>
              <a:lnTo>
                <a:pt x="0" y="139733"/>
              </a:lnTo>
              <a:lnTo>
                <a:pt x="0" y="205046"/>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B7F4398-E317-2F48-B110-D6291EE99ABA}">
      <dsp:nvSpPr>
        <dsp:cNvPr id="0" name=""/>
        <dsp:cNvSpPr/>
      </dsp:nvSpPr>
      <dsp:spPr>
        <a:xfrm>
          <a:off x="3465244" y="2408163"/>
          <a:ext cx="91440" cy="205046"/>
        </a:xfrm>
        <a:custGeom>
          <a:avLst/>
          <a:gdLst/>
          <a:ahLst/>
          <a:cxnLst/>
          <a:rect l="0" t="0" r="0" b="0"/>
          <a:pathLst>
            <a:path>
              <a:moveTo>
                <a:pt x="45720" y="0"/>
              </a:moveTo>
              <a:lnTo>
                <a:pt x="45720"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AA1B6BC-B909-A24F-962C-7A38E6B2A308}">
      <dsp:nvSpPr>
        <dsp:cNvPr id="0" name=""/>
        <dsp:cNvSpPr/>
      </dsp:nvSpPr>
      <dsp:spPr>
        <a:xfrm>
          <a:off x="3510964" y="1755422"/>
          <a:ext cx="430852" cy="205046"/>
        </a:xfrm>
        <a:custGeom>
          <a:avLst/>
          <a:gdLst/>
          <a:ahLst/>
          <a:cxnLst/>
          <a:rect l="0" t="0" r="0" b="0"/>
          <a:pathLst>
            <a:path>
              <a:moveTo>
                <a:pt x="430852" y="0"/>
              </a:moveTo>
              <a:lnTo>
                <a:pt x="430852" y="139733"/>
              </a:lnTo>
              <a:lnTo>
                <a:pt x="0" y="139733"/>
              </a:lnTo>
              <a:lnTo>
                <a:pt x="0"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16FDC3-D93D-3B42-9C80-66AB5321D334}">
      <dsp:nvSpPr>
        <dsp:cNvPr id="0" name=""/>
        <dsp:cNvSpPr/>
      </dsp:nvSpPr>
      <dsp:spPr>
        <a:xfrm>
          <a:off x="3941816" y="3060904"/>
          <a:ext cx="430852" cy="205046"/>
        </a:xfrm>
        <a:custGeom>
          <a:avLst/>
          <a:gdLst/>
          <a:ahLst/>
          <a:cxnLst/>
          <a:rect l="0" t="0" r="0" b="0"/>
          <a:pathLst>
            <a:path>
              <a:moveTo>
                <a:pt x="430852" y="0"/>
              </a:moveTo>
              <a:lnTo>
                <a:pt x="430852" y="139733"/>
              </a:lnTo>
              <a:lnTo>
                <a:pt x="0" y="139733"/>
              </a:lnTo>
              <a:lnTo>
                <a:pt x="0"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F2454C3-BEBE-F14A-A20A-E9C3EDDCC393}">
      <dsp:nvSpPr>
        <dsp:cNvPr id="0" name=""/>
        <dsp:cNvSpPr/>
      </dsp:nvSpPr>
      <dsp:spPr>
        <a:xfrm>
          <a:off x="4372668" y="3060904"/>
          <a:ext cx="430852" cy="205046"/>
        </a:xfrm>
        <a:custGeom>
          <a:avLst/>
          <a:gdLst/>
          <a:ahLst/>
          <a:cxnLst/>
          <a:rect l="0" t="0" r="0" b="0"/>
          <a:pathLst>
            <a:path>
              <a:moveTo>
                <a:pt x="0" y="0"/>
              </a:moveTo>
              <a:lnTo>
                <a:pt x="0" y="139733"/>
              </a:lnTo>
              <a:lnTo>
                <a:pt x="430852" y="139733"/>
              </a:lnTo>
              <a:lnTo>
                <a:pt x="430852"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BEE1601-9DA7-324E-90EA-02009CF5D686}">
      <dsp:nvSpPr>
        <dsp:cNvPr id="0" name=""/>
        <dsp:cNvSpPr/>
      </dsp:nvSpPr>
      <dsp:spPr>
        <a:xfrm>
          <a:off x="4326948" y="2408163"/>
          <a:ext cx="91440" cy="205046"/>
        </a:xfrm>
        <a:custGeom>
          <a:avLst/>
          <a:gdLst/>
          <a:ahLst/>
          <a:cxnLst/>
          <a:rect l="0" t="0" r="0" b="0"/>
          <a:pathLst>
            <a:path>
              <a:moveTo>
                <a:pt x="45720" y="0"/>
              </a:moveTo>
              <a:lnTo>
                <a:pt x="45720"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47DDCC-B89A-534D-88D8-B2E25136A483}">
      <dsp:nvSpPr>
        <dsp:cNvPr id="0" name=""/>
        <dsp:cNvSpPr/>
      </dsp:nvSpPr>
      <dsp:spPr>
        <a:xfrm>
          <a:off x="3941816" y="1755422"/>
          <a:ext cx="430852" cy="205046"/>
        </a:xfrm>
        <a:custGeom>
          <a:avLst/>
          <a:gdLst/>
          <a:ahLst/>
          <a:cxnLst/>
          <a:rect l="0" t="0" r="0" b="0"/>
          <a:pathLst>
            <a:path>
              <a:moveTo>
                <a:pt x="0" y="0"/>
              </a:moveTo>
              <a:lnTo>
                <a:pt x="0" y="139733"/>
              </a:lnTo>
              <a:lnTo>
                <a:pt x="430852" y="139733"/>
              </a:lnTo>
              <a:lnTo>
                <a:pt x="430852" y="205046"/>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496BD77-A806-6248-9C4B-5E7932F1BB37}">
      <dsp:nvSpPr>
        <dsp:cNvPr id="0" name=""/>
        <dsp:cNvSpPr/>
      </dsp:nvSpPr>
      <dsp:spPr>
        <a:xfrm>
          <a:off x="3510964" y="1102681"/>
          <a:ext cx="430852" cy="205046"/>
        </a:xfrm>
        <a:custGeom>
          <a:avLst/>
          <a:gdLst/>
          <a:ahLst/>
          <a:cxnLst/>
          <a:rect l="0" t="0" r="0" b="0"/>
          <a:pathLst>
            <a:path>
              <a:moveTo>
                <a:pt x="0" y="0"/>
              </a:moveTo>
              <a:lnTo>
                <a:pt x="0" y="139733"/>
              </a:lnTo>
              <a:lnTo>
                <a:pt x="430852" y="139733"/>
              </a:lnTo>
              <a:lnTo>
                <a:pt x="430852" y="205046"/>
              </a:lnTo>
            </a:path>
          </a:pathLst>
        </a:custGeom>
        <a:noFill/>
        <a:ln w="254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D81D9AC-F0F8-554B-88B3-39F3E14EEF88}">
      <dsp:nvSpPr>
        <dsp:cNvPr id="0" name=""/>
        <dsp:cNvSpPr/>
      </dsp:nvSpPr>
      <dsp:spPr>
        <a:xfrm>
          <a:off x="3465244" y="449940"/>
          <a:ext cx="91440" cy="205046"/>
        </a:xfrm>
        <a:custGeom>
          <a:avLst/>
          <a:gdLst/>
          <a:ahLst/>
          <a:cxnLst/>
          <a:rect l="0" t="0" r="0" b="0"/>
          <a:pathLst>
            <a:path>
              <a:moveTo>
                <a:pt x="45720" y="0"/>
              </a:moveTo>
              <a:lnTo>
                <a:pt x="45720" y="205046"/>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F946B67-4E9F-1042-A501-FC5D6C309C59}">
      <dsp:nvSpPr>
        <dsp:cNvPr id="0" name=""/>
        <dsp:cNvSpPr/>
      </dsp:nvSpPr>
      <dsp:spPr>
        <a:xfrm>
          <a:off x="3158448" y="2245"/>
          <a:ext cx="705030" cy="447694"/>
        </a:xfrm>
        <a:prstGeom prst="roundRect">
          <a:avLst>
            <a:gd name="adj" fmla="val 1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1FC4879A-8EBA-7947-8E69-5E185DE4EEA6}">
      <dsp:nvSpPr>
        <dsp:cNvPr id="0" name=""/>
        <dsp:cNvSpPr/>
      </dsp:nvSpPr>
      <dsp:spPr>
        <a:xfrm>
          <a:off x="3236785" y="76665"/>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Application Received</a:t>
          </a:r>
        </a:p>
      </dsp:txBody>
      <dsp:txXfrm>
        <a:off x="3249898" y="89778"/>
        <a:ext cx="678804" cy="421468"/>
      </dsp:txXfrm>
    </dsp:sp>
    <dsp:sp modelId="{E93BC850-B101-574D-988C-2BFBD8CFAAA9}">
      <dsp:nvSpPr>
        <dsp:cNvPr id="0" name=""/>
        <dsp:cNvSpPr/>
      </dsp:nvSpPr>
      <dsp:spPr>
        <a:xfrm>
          <a:off x="3158448" y="654987"/>
          <a:ext cx="705030" cy="447694"/>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8A3D4F8-D7F5-4A42-AB9D-C4E8AA8FDF8B}">
      <dsp:nvSpPr>
        <dsp:cNvPr id="0" name=""/>
        <dsp:cNvSpPr/>
      </dsp:nvSpPr>
      <dsp:spPr>
        <a:xfrm>
          <a:off x="3236785" y="729407"/>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Quantitative Review</a:t>
          </a:r>
        </a:p>
      </dsp:txBody>
      <dsp:txXfrm>
        <a:off x="3249898" y="742520"/>
        <a:ext cx="678804" cy="421468"/>
      </dsp:txXfrm>
    </dsp:sp>
    <dsp:sp modelId="{38FC505D-88D5-AE4F-81B2-2289A92A2CED}">
      <dsp:nvSpPr>
        <dsp:cNvPr id="0" name=""/>
        <dsp:cNvSpPr/>
      </dsp:nvSpPr>
      <dsp:spPr>
        <a:xfrm>
          <a:off x="3589301" y="1307728"/>
          <a:ext cx="705030" cy="447694"/>
        </a:xfrm>
        <a:prstGeom prst="roundRect">
          <a:avLst>
            <a:gd name="adj" fmla="val 10000"/>
          </a:avLst>
        </a:prstGeom>
        <a:solidFill>
          <a:schemeClr val="accent3">
            <a:lumMod val="50000"/>
            <a:lumOff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AD4F10F-3AE4-AF4E-B7EA-62A8AA1E5FA5}">
      <dsp:nvSpPr>
        <dsp:cNvPr id="0" name=""/>
        <dsp:cNvSpPr/>
      </dsp:nvSpPr>
      <dsp:spPr>
        <a:xfrm>
          <a:off x="3667637" y="1382148"/>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All Elements Received?</a:t>
          </a:r>
        </a:p>
        <a:p>
          <a:pPr lvl="0" algn="ctr" defTabSz="311150">
            <a:lnSpc>
              <a:spcPct val="90000"/>
            </a:lnSpc>
            <a:spcBef>
              <a:spcPct val="0"/>
            </a:spcBef>
            <a:spcAft>
              <a:spcPct val="35000"/>
            </a:spcAft>
          </a:pPr>
          <a:r>
            <a:rPr lang="en-US" sz="700" kern="1200" dirty="0"/>
            <a:t>Qualitative Review</a:t>
          </a:r>
        </a:p>
      </dsp:txBody>
      <dsp:txXfrm>
        <a:off x="3680750" y="1395261"/>
        <a:ext cx="678804" cy="421468"/>
      </dsp:txXfrm>
    </dsp:sp>
    <dsp:sp modelId="{3517EE2B-1FC3-4041-876E-10214A95B31E}">
      <dsp:nvSpPr>
        <dsp:cNvPr id="0" name=""/>
        <dsp:cNvSpPr/>
      </dsp:nvSpPr>
      <dsp:spPr>
        <a:xfrm>
          <a:off x="4020153" y="1960469"/>
          <a:ext cx="705030" cy="447694"/>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4DC993D-B965-7E4A-9738-1862D636B61C}">
      <dsp:nvSpPr>
        <dsp:cNvPr id="0" name=""/>
        <dsp:cNvSpPr/>
      </dsp:nvSpPr>
      <dsp:spPr>
        <a:xfrm>
          <a:off x="4098490" y="2034889"/>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Minimum Standards Met?</a:t>
          </a:r>
        </a:p>
      </dsp:txBody>
      <dsp:txXfrm>
        <a:off x="4111603" y="2048002"/>
        <a:ext cx="678804" cy="421468"/>
      </dsp:txXfrm>
    </dsp:sp>
    <dsp:sp modelId="{411EEA33-3E92-CC48-857D-C4651CE4AD83}">
      <dsp:nvSpPr>
        <dsp:cNvPr id="0" name=""/>
        <dsp:cNvSpPr/>
      </dsp:nvSpPr>
      <dsp:spPr>
        <a:xfrm>
          <a:off x="4020153" y="2613210"/>
          <a:ext cx="705030" cy="447694"/>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D04A907-C1A8-3946-946C-43EF2EAFBED7}">
      <dsp:nvSpPr>
        <dsp:cNvPr id="0" name=""/>
        <dsp:cNvSpPr/>
      </dsp:nvSpPr>
      <dsp:spPr>
        <a:xfrm>
          <a:off x="4098490" y="2687630"/>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Private Career School Advisory Council votes</a:t>
          </a:r>
        </a:p>
      </dsp:txBody>
      <dsp:txXfrm>
        <a:off x="4111603" y="2700743"/>
        <a:ext cx="678804" cy="421468"/>
      </dsp:txXfrm>
    </dsp:sp>
    <dsp:sp modelId="{295DD7EC-105A-434B-9104-80C7F1B20BD5}">
      <dsp:nvSpPr>
        <dsp:cNvPr id="0" name=""/>
        <dsp:cNvSpPr/>
      </dsp:nvSpPr>
      <dsp:spPr>
        <a:xfrm>
          <a:off x="4451005" y="3265951"/>
          <a:ext cx="705030" cy="447694"/>
        </a:xfrm>
        <a:prstGeom prst="roundRect">
          <a:avLst>
            <a:gd name="adj" fmla="val 10000"/>
          </a:avLst>
        </a:prstGeom>
        <a:solidFill>
          <a:srgbClr val="7030A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3493DF0-7721-F147-8E48-D94D2E81AB4F}">
      <dsp:nvSpPr>
        <dsp:cNvPr id="0" name=""/>
        <dsp:cNvSpPr/>
      </dsp:nvSpPr>
      <dsp:spPr>
        <a:xfrm>
          <a:off x="4529342" y="3340371"/>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Secretary approves school</a:t>
          </a:r>
        </a:p>
      </dsp:txBody>
      <dsp:txXfrm>
        <a:off x="4542455" y="3353484"/>
        <a:ext cx="678804" cy="421468"/>
      </dsp:txXfrm>
    </dsp:sp>
    <dsp:sp modelId="{6CB9AC09-C168-9643-96B4-4B0B8B20B526}">
      <dsp:nvSpPr>
        <dsp:cNvPr id="0" name=""/>
        <dsp:cNvSpPr/>
      </dsp:nvSpPr>
      <dsp:spPr>
        <a:xfrm>
          <a:off x="3589301" y="3265951"/>
          <a:ext cx="705030" cy="447694"/>
        </a:xfrm>
        <a:prstGeom prst="roundRect">
          <a:avLst>
            <a:gd name="adj" fmla="val 10000"/>
          </a:avLst>
        </a:prstGeom>
        <a:solidFill>
          <a:srgbClr val="7030A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7398171-C28D-AB47-8D69-98A622C4E30C}">
      <dsp:nvSpPr>
        <dsp:cNvPr id="0" name=""/>
        <dsp:cNvSpPr/>
      </dsp:nvSpPr>
      <dsp:spPr>
        <a:xfrm>
          <a:off x="3667637" y="3340371"/>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Secretary denies approval</a:t>
          </a:r>
        </a:p>
      </dsp:txBody>
      <dsp:txXfrm>
        <a:off x="3680750" y="3353484"/>
        <a:ext cx="678804" cy="421468"/>
      </dsp:txXfrm>
    </dsp:sp>
    <dsp:sp modelId="{C5C9B01D-5178-804C-9873-C7704AECBD13}">
      <dsp:nvSpPr>
        <dsp:cNvPr id="0" name=""/>
        <dsp:cNvSpPr/>
      </dsp:nvSpPr>
      <dsp:spPr>
        <a:xfrm>
          <a:off x="3158448" y="1960469"/>
          <a:ext cx="705030" cy="447694"/>
        </a:xfrm>
        <a:prstGeom prst="roundRect">
          <a:avLst>
            <a:gd name="adj" fmla="val 1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DCE6C46-88E0-804F-AD34-1ABCC059340F}">
      <dsp:nvSpPr>
        <dsp:cNvPr id="0" name=""/>
        <dsp:cNvSpPr/>
      </dsp:nvSpPr>
      <dsp:spPr>
        <a:xfrm>
          <a:off x="3236785" y="2034889"/>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Minimum Standards Not Met?</a:t>
          </a:r>
        </a:p>
      </dsp:txBody>
      <dsp:txXfrm>
        <a:off x="3249898" y="2048002"/>
        <a:ext cx="678804" cy="421468"/>
      </dsp:txXfrm>
    </dsp:sp>
    <dsp:sp modelId="{68BB8F48-3933-AD42-9E94-CE4213C8AA16}">
      <dsp:nvSpPr>
        <dsp:cNvPr id="0" name=""/>
        <dsp:cNvSpPr/>
      </dsp:nvSpPr>
      <dsp:spPr>
        <a:xfrm>
          <a:off x="3158448" y="2613210"/>
          <a:ext cx="705030" cy="447694"/>
        </a:xfrm>
        <a:prstGeom prst="roundRect">
          <a:avLst>
            <a:gd name="adj" fmla="val 10000"/>
          </a:avLst>
        </a:prstGeom>
        <a:solidFill>
          <a:srgbClr val="92D05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9BF7663-EE20-974F-B75B-4AC0AB031861}">
      <dsp:nvSpPr>
        <dsp:cNvPr id="0" name=""/>
        <dsp:cNvSpPr/>
      </dsp:nvSpPr>
      <dsp:spPr>
        <a:xfrm>
          <a:off x="3236785" y="2687630"/>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Notice of Deficiencies (NOD)</a:t>
          </a:r>
        </a:p>
      </dsp:txBody>
      <dsp:txXfrm>
        <a:off x="3249898" y="2700743"/>
        <a:ext cx="678804" cy="421468"/>
      </dsp:txXfrm>
    </dsp:sp>
    <dsp:sp modelId="{780CAD72-EB9B-1A42-BEAD-C9D1FCDFD929}">
      <dsp:nvSpPr>
        <dsp:cNvPr id="0" name=""/>
        <dsp:cNvSpPr/>
      </dsp:nvSpPr>
      <dsp:spPr>
        <a:xfrm>
          <a:off x="2727596" y="1307728"/>
          <a:ext cx="705030" cy="447694"/>
        </a:xfrm>
        <a:prstGeom prst="roundRect">
          <a:avLst>
            <a:gd name="adj" fmla="val 10000"/>
          </a:avLst>
        </a:prstGeom>
        <a:solidFill>
          <a:schemeClr val="accent3">
            <a:lumMod val="50000"/>
            <a:lumOff val="5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45CAF69-18F6-5043-B9D4-F78714F64676}">
      <dsp:nvSpPr>
        <dsp:cNvPr id="0" name=""/>
        <dsp:cNvSpPr/>
      </dsp:nvSpPr>
      <dsp:spPr>
        <a:xfrm>
          <a:off x="2805933" y="1382148"/>
          <a:ext cx="705030" cy="447694"/>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a:t>Elements Missing?</a:t>
          </a:r>
        </a:p>
        <a:p>
          <a:pPr lvl="0" algn="ctr" defTabSz="311150">
            <a:lnSpc>
              <a:spcPct val="90000"/>
            </a:lnSpc>
            <a:spcBef>
              <a:spcPct val="0"/>
            </a:spcBef>
            <a:spcAft>
              <a:spcPct val="35000"/>
            </a:spcAft>
          </a:pPr>
          <a:r>
            <a:rPr lang="en-US" sz="700" kern="1200" dirty="0"/>
            <a:t>Review ends.</a:t>
          </a:r>
        </a:p>
      </dsp:txBody>
      <dsp:txXfrm>
        <a:off x="2819046" y="1395261"/>
        <a:ext cx="678804" cy="42146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477c9f3e0_2_6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a477c9f3e0_2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46e644882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b46e644882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46e644882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46e644882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46e64488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46e64488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46e644882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46e64488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46e644882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46e644882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46e644882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46e64488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46e64488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46e64488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46e644882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46e64488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Angela </a:t>
            </a:r>
            <a:endParaRPr/>
          </a:p>
        </p:txBody>
      </p:sp>
    </p:spTree>
    <p:extLst>
      <p:ext uri="{BB962C8B-B14F-4D97-AF65-F5344CB8AC3E}">
        <p14:creationId xmlns:p14="http://schemas.microsoft.com/office/powerpoint/2010/main" val="3760111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46e644882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46e64488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46e64488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46e64488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97deaec6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97deaec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46e644882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46e64488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46e644882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46e644882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46e64488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46e64488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bb1104f5c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bb1104f5c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b1104f5c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b1104f5c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46e64488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46e64488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46e64488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46e64488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46e644882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46e644882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1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46e644882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46e64488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b46e64488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b46e64488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Times New Roman"/>
              <a:buChar char="●"/>
            </a:pPr>
            <a:endParaRPr sz="1300" dirty="0">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477c9f3e0_2_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200" dirty="0"/>
          </a:p>
        </p:txBody>
      </p:sp>
      <p:sp>
        <p:nvSpPr>
          <p:cNvPr id="87" name="Google Shape;87;ga477c9f3e0_2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b1104f5c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b1104f5c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b46e644882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b46e64488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46e6448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46e6448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b46e644882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b46e644882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b1104f5c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bb1104f5c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endParaRPr sz="1200" dirty="0">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b959def8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b959def8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Times New Roman"/>
              <a:buChar char="●"/>
            </a:pPr>
            <a:endParaRPr sz="1200" dirty="0">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46e64488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46e644882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46e64488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46e64488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endParaRPr sz="1300" dirty="0">
              <a:latin typeface="Times New Roman"/>
              <a:ea typeface="Times New Roman"/>
              <a:cs typeface="Times New Roman"/>
              <a:sym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46e644882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b46e644882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Times New Roman"/>
              <a:buChar char="●"/>
            </a:pPr>
            <a:endParaRPr sz="13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66964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b46e64488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b46e64488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477c9f3e0_2_4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rgbClr val="585858"/>
                </a:solidFill>
                <a:latin typeface="Times New Roman"/>
                <a:ea typeface="Times New Roman"/>
                <a:cs typeface="Times New Roman"/>
                <a:sym typeface="Times New Roman"/>
              </a:rPr>
              <a:t>To ensure that minimum quality standards for schools and instruction are maintained</a:t>
            </a:r>
            <a:endParaRPr sz="1200">
              <a:solidFill>
                <a:srgbClr val="585858"/>
              </a:solidFill>
              <a:latin typeface="Times New Roman"/>
              <a:ea typeface="Times New Roman"/>
              <a:cs typeface="Times New Roman"/>
              <a:sym typeface="Times New Roman"/>
            </a:endParaRPr>
          </a:p>
          <a:p>
            <a:pPr marL="177800" lvl="0" indent="-38100" algn="ctr" rtl="0">
              <a:lnSpc>
                <a:spcPct val="100000"/>
              </a:lnSpc>
              <a:spcBef>
                <a:spcPts val="0"/>
              </a:spcBef>
              <a:spcAft>
                <a:spcPts val="0"/>
              </a:spcAft>
              <a:buClr>
                <a:srgbClr val="585858"/>
              </a:buClr>
              <a:buSzPts val="2100"/>
              <a:buFont typeface="Arial"/>
              <a:buNone/>
            </a:pPr>
            <a:endParaRPr sz="1200">
              <a:solidFill>
                <a:srgbClr val="585858"/>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200">
                <a:solidFill>
                  <a:srgbClr val="585858"/>
                </a:solidFill>
                <a:latin typeface="Times New Roman"/>
                <a:ea typeface="Times New Roman"/>
                <a:cs typeface="Times New Roman"/>
                <a:sym typeface="Times New Roman"/>
              </a:rPr>
              <a:t>To ensure that adequate student records are maintained</a:t>
            </a:r>
            <a:endParaRPr sz="1200">
              <a:solidFill>
                <a:srgbClr val="585858"/>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rgbClr val="585858"/>
              </a:buClr>
              <a:buSzPts val="2100"/>
              <a:buFont typeface="Arial"/>
              <a:buNone/>
            </a:pPr>
            <a:endParaRPr sz="1200">
              <a:solidFill>
                <a:srgbClr val="585858"/>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en" sz="1200">
                <a:solidFill>
                  <a:srgbClr val="585858"/>
                </a:solidFill>
                <a:latin typeface="Times New Roman"/>
                <a:ea typeface="Times New Roman"/>
                <a:cs typeface="Times New Roman"/>
                <a:sym typeface="Times New Roman"/>
              </a:rPr>
              <a:t>To ensure that students are protected</a:t>
            </a:r>
            <a:endParaRPr sz="1200"/>
          </a:p>
        </p:txBody>
      </p:sp>
      <p:sp>
        <p:nvSpPr>
          <p:cNvPr id="87" name="Google Shape;87;ga477c9f3e0_2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0049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b46e644882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b46e644882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Times New Roman"/>
              <a:buChar char="•"/>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b959def8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b959def8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bb1104f5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bb1104f5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46e64488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46e644882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46e644882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46e644882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Times New Roman"/>
              <a:buChar char="●"/>
            </a:pPr>
            <a:endParaRPr sz="1300" dirty="0">
              <a:latin typeface="Times New Roman"/>
              <a:ea typeface="Times New Roman"/>
              <a:cs typeface="Times New Roman"/>
              <a:sym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b1104f5c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b1104f5c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Times New Roman"/>
              <a:buChar char="●"/>
            </a:pPr>
            <a:endParaRPr sz="1300" dirty="0">
              <a:latin typeface="Times New Roman"/>
              <a:ea typeface="Times New Roman"/>
              <a:cs typeface="Times New Roman"/>
              <a:sym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b1104f5c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b1104f5c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Times New Roman"/>
              <a:buChar char="●"/>
            </a:pPr>
            <a:endParaRPr sz="13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5997889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b46e644882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b46e644882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46e644882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b46e644882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46e644882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46e644882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46e64488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46e6448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46e64488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46e6448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97deaec6a_0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797deaec6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46e64488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46e64488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Angela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97deaec6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97deaec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 Header">
  <p:cSld name="Inside Header">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4"/>
          <p:cNvSpPr txBox="1">
            <a:spLocks noGrp="1"/>
          </p:cNvSpPr>
          <p:nvPr>
            <p:ph type="title"/>
          </p:nvPr>
        </p:nvSpPr>
        <p:spPr>
          <a:xfrm>
            <a:off x="466725" y="483394"/>
            <a:ext cx="8239125" cy="50720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2"/>
              </a:buClr>
              <a:buSzPts val="2700"/>
              <a:buFont typeface="Montserrat"/>
              <a:buNone/>
              <a:defRPr sz="2700" b="0" i="0" u="none" strike="noStrike" cap="none">
                <a:solidFill>
                  <a:schemeClr val="accent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side Header Body">
  <p:cSld name="Inside Header Body">
    <p:spTree>
      <p:nvGrpSpPr>
        <p:cNvPr id="1" name="Shape 57"/>
        <p:cNvGrpSpPr/>
        <p:nvPr/>
      </p:nvGrpSpPr>
      <p:grpSpPr>
        <a:xfrm>
          <a:off x="0" y="0"/>
          <a:ext cx="0" cy="0"/>
          <a:chOff x="0" y="0"/>
          <a:chExt cx="0" cy="0"/>
        </a:xfrm>
      </p:grpSpPr>
      <p:sp>
        <p:nvSpPr>
          <p:cNvPr id="58" name="Google Shape;58;p15"/>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5"/>
          <p:cNvSpPr txBox="1">
            <a:spLocks noGrp="1"/>
          </p:cNvSpPr>
          <p:nvPr>
            <p:ph type="body" idx="1"/>
          </p:nvPr>
        </p:nvSpPr>
        <p:spPr>
          <a:xfrm>
            <a:off x="466725" y="1369219"/>
            <a:ext cx="8048625"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ontserrat Light"/>
                <a:ea typeface="Montserrat Light"/>
                <a:cs typeface="Montserrat Light"/>
                <a:sym typeface="Montserrat Light"/>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ontserrat Light"/>
                <a:ea typeface="Montserrat Light"/>
                <a:cs typeface="Montserrat Light"/>
                <a:sym typeface="Montserrat Light"/>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ontserrat Light"/>
                <a:ea typeface="Montserrat Light"/>
                <a:cs typeface="Montserrat Light"/>
                <a:sym typeface="Montserrat Light"/>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Light"/>
                <a:ea typeface="Montserrat Light"/>
                <a:cs typeface="Montserrat Light"/>
                <a:sym typeface="Montserrat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0" name="Google Shape;60;p15"/>
          <p:cNvSpPr txBox="1">
            <a:spLocks noGrp="1"/>
          </p:cNvSpPr>
          <p:nvPr>
            <p:ph type="title"/>
          </p:nvPr>
        </p:nvSpPr>
        <p:spPr>
          <a:xfrm>
            <a:off x="466725" y="483394"/>
            <a:ext cx="8239125" cy="50720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2"/>
              </a:buClr>
              <a:buSzPts val="2700"/>
              <a:buFont typeface="Montserrat"/>
              <a:buNone/>
              <a:defRPr sz="2700" b="0" i="0" u="none" strike="noStrike" cap="none">
                <a:solidFill>
                  <a:schemeClr val="accent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side Blank">
  <p:cSld name="Inside Blank">
    <p:spTree>
      <p:nvGrpSpPr>
        <p:cNvPr id="1" name="Shape 61"/>
        <p:cNvGrpSpPr/>
        <p:nvPr/>
      </p:nvGrpSpPr>
      <p:grpSpPr>
        <a:xfrm>
          <a:off x="0" y="0"/>
          <a:ext cx="0" cy="0"/>
          <a:chOff x="0" y="0"/>
          <a:chExt cx="0" cy="0"/>
        </a:xfrm>
      </p:grpSpPr>
      <p:sp>
        <p:nvSpPr>
          <p:cNvPr id="62" name="Google Shape;62;p16"/>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1514475" y="1003697"/>
            <a:ext cx="6105525" cy="1701403"/>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accent2"/>
              </a:buClr>
              <a:buSzPts val="3600"/>
              <a:buFont typeface="Montserrat"/>
              <a:buNone/>
              <a:defRPr sz="3600" b="0" i="0" u="none" strike="noStrike" cap="none">
                <a:solidFill>
                  <a:schemeClr val="accent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9" name="Google Shape;69;p18"/>
          <p:cNvSpPr txBox="1">
            <a:spLocks noGrp="1"/>
          </p:cNvSpPr>
          <p:nvPr>
            <p:ph type="subTitle" idx="1"/>
          </p:nvPr>
        </p:nvSpPr>
        <p:spPr>
          <a:xfrm>
            <a:off x="1514475" y="2930128"/>
            <a:ext cx="6105525" cy="1241821"/>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0" name="Google Shape;70;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1"/>
                </a:solidFill>
                <a:latin typeface="Montserrat"/>
                <a:ea typeface="Montserrat"/>
                <a:cs typeface="Montserrat"/>
                <a:sym typeface="Montserrat"/>
              </a:defRPr>
            </a:lvl1pPr>
            <a:lvl2pPr lvl="1">
              <a:buNone/>
              <a:defRPr>
                <a:solidFill>
                  <a:schemeClr val="dk1"/>
                </a:solidFill>
                <a:latin typeface="Montserrat"/>
                <a:ea typeface="Montserrat"/>
                <a:cs typeface="Montserrat"/>
                <a:sym typeface="Montserrat"/>
              </a:defRPr>
            </a:lvl2pPr>
            <a:lvl3pPr lvl="2">
              <a:buNone/>
              <a:defRPr>
                <a:solidFill>
                  <a:schemeClr val="dk1"/>
                </a:solidFill>
                <a:latin typeface="Montserrat"/>
                <a:ea typeface="Montserrat"/>
                <a:cs typeface="Montserrat"/>
                <a:sym typeface="Montserrat"/>
              </a:defRPr>
            </a:lvl3pPr>
            <a:lvl4pPr lvl="3">
              <a:buNone/>
              <a:defRPr>
                <a:solidFill>
                  <a:schemeClr val="dk1"/>
                </a:solidFill>
                <a:latin typeface="Montserrat"/>
                <a:ea typeface="Montserrat"/>
                <a:cs typeface="Montserrat"/>
                <a:sym typeface="Montserrat"/>
              </a:defRPr>
            </a:lvl4pPr>
            <a:lvl5pPr lvl="4">
              <a:buNone/>
              <a:defRPr>
                <a:solidFill>
                  <a:schemeClr val="dk1"/>
                </a:solidFill>
                <a:latin typeface="Montserrat"/>
                <a:ea typeface="Montserrat"/>
                <a:cs typeface="Montserrat"/>
                <a:sym typeface="Montserrat"/>
              </a:defRPr>
            </a:lvl5pPr>
            <a:lvl6pPr lvl="5">
              <a:buNone/>
              <a:defRPr>
                <a:solidFill>
                  <a:schemeClr val="dk1"/>
                </a:solidFill>
                <a:latin typeface="Montserrat"/>
                <a:ea typeface="Montserrat"/>
                <a:cs typeface="Montserrat"/>
                <a:sym typeface="Montserrat"/>
              </a:defRPr>
            </a:lvl6pPr>
            <a:lvl7pPr lvl="6">
              <a:buNone/>
              <a:defRPr>
                <a:solidFill>
                  <a:schemeClr val="dk1"/>
                </a:solidFill>
                <a:latin typeface="Montserrat"/>
                <a:ea typeface="Montserrat"/>
                <a:cs typeface="Montserrat"/>
                <a:sym typeface="Montserrat"/>
              </a:defRPr>
            </a:lvl7pPr>
            <a:lvl8pPr lvl="7">
              <a:buNone/>
              <a:defRPr>
                <a:solidFill>
                  <a:schemeClr val="dk1"/>
                </a:solidFill>
                <a:latin typeface="Montserrat"/>
                <a:ea typeface="Montserrat"/>
                <a:cs typeface="Montserrat"/>
                <a:sym typeface="Montserrat"/>
              </a:defRPr>
            </a:lvl8pPr>
            <a:lvl9pPr lvl="8">
              <a:buNone/>
              <a:defRPr>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5">
            <a:alphaModFix/>
          </a:blip>
          <a:srcRect/>
          <a:stretch/>
        </p:blipFill>
        <p:spPr>
          <a:xfrm>
            <a:off x="8763458" y="4789441"/>
            <a:ext cx="252490" cy="248984"/>
          </a:xfrm>
          <a:prstGeom prst="rect">
            <a:avLst/>
          </a:prstGeom>
          <a:noFill/>
          <a:ln>
            <a:noFill/>
          </a:ln>
        </p:spPr>
      </p:pic>
      <p:sp>
        <p:nvSpPr>
          <p:cNvPr id="52" name="Google Shape;52;p13"/>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chemeClr val="dk1"/>
                </a:solidFill>
                <a:latin typeface="Montserrat"/>
                <a:ea typeface="Montserrat"/>
                <a:cs typeface="Montserrat"/>
                <a:sym typeface="Montserrat"/>
              </a:defRPr>
            </a:lvl1pPr>
            <a:lvl2pPr marL="0" marR="0" lvl="1" indent="0" algn="r" rtl="0">
              <a:spcBef>
                <a:spcPts val="0"/>
              </a:spcBef>
              <a:buNone/>
              <a:defRPr sz="900" b="1" i="0" u="none" strike="noStrike" cap="none">
                <a:solidFill>
                  <a:schemeClr val="dk1"/>
                </a:solidFill>
                <a:latin typeface="Montserrat"/>
                <a:ea typeface="Montserrat"/>
                <a:cs typeface="Montserrat"/>
                <a:sym typeface="Montserrat"/>
              </a:defRPr>
            </a:lvl2pPr>
            <a:lvl3pPr marL="0" marR="0" lvl="2" indent="0" algn="r" rtl="0">
              <a:spcBef>
                <a:spcPts val="0"/>
              </a:spcBef>
              <a:buNone/>
              <a:defRPr sz="900" b="1" i="0" u="none" strike="noStrike" cap="none">
                <a:solidFill>
                  <a:schemeClr val="dk1"/>
                </a:solidFill>
                <a:latin typeface="Montserrat"/>
                <a:ea typeface="Montserrat"/>
                <a:cs typeface="Montserrat"/>
                <a:sym typeface="Montserrat"/>
              </a:defRPr>
            </a:lvl3pPr>
            <a:lvl4pPr marL="0" marR="0" lvl="3" indent="0" algn="r" rtl="0">
              <a:spcBef>
                <a:spcPts val="0"/>
              </a:spcBef>
              <a:buNone/>
              <a:defRPr sz="900" b="1" i="0" u="none" strike="noStrike" cap="none">
                <a:solidFill>
                  <a:schemeClr val="dk1"/>
                </a:solidFill>
                <a:latin typeface="Montserrat"/>
                <a:ea typeface="Montserrat"/>
                <a:cs typeface="Montserrat"/>
                <a:sym typeface="Montserrat"/>
              </a:defRPr>
            </a:lvl4pPr>
            <a:lvl5pPr marL="0" marR="0" lvl="4" indent="0" algn="r" rtl="0">
              <a:spcBef>
                <a:spcPts val="0"/>
              </a:spcBef>
              <a:buNone/>
              <a:defRPr sz="900" b="1" i="0" u="none" strike="noStrike" cap="none">
                <a:solidFill>
                  <a:schemeClr val="dk1"/>
                </a:solidFill>
                <a:latin typeface="Montserrat"/>
                <a:ea typeface="Montserrat"/>
                <a:cs typeface="Montserrat"/>
                <a:sym typeface="Montserrat"/>
              </a:defRPr>
            </a:lvl5pPr>
            <a:lvl6pPr marL="0" marR="0" lvl="5" indent="0" algn="r" rtl="0">
              <a:spcBef>
                <a:spcPts val="0"/>
              </a:spcBef>
              <a:buNone/>
              <a:defRPr sz="900" b="1" i="0" u="none" strike="noStrike" cap="none">
                <a:solidFill>
                  <a:schemeClr val="dk1"/>
                </a:solidFill>
                <a:latin typeface="Montserrat"/>
                <a:ea typeface="Montserrat"/>
                <a:cs typeface="Montserrat"/>
                <a:sym typeface="Montserrat"/>
              </a:defRPr>
            </a:lvl6pPr>
            <a:lvl7pPr marL="0" marR="0" lvl="6" indent="0" algn="r" rtl="0">
              <a:spcBef>
                <a:spcPts val="0"/>
              </a:spcBef>
              <a:buNone/>
              <a:defRPr sz="900" b="1" i="0" u="none" strike="noStrike" cap="none">
                <a:solidFill>
                  <a:schemeClr val="dk1"/>
                </a:solidFill>
                <a:latin typeface="Montserrat"/>
                <a:ea typeface="Montserrat"/>
                <a:cs typeface="Montserrat"/>
                <a:sym typeface="Montserrat"/>
              </a:defRPr>
            </a:lvl7pPr>
            <a:lvl8pPr marL="0" marR="0" lvl="7" indent="0" algn="r" rtl="0">
              <a:spcBef>
                <a:spcPts val="0"/>
              </a:spcBef>
              <a:buNone/>
              <a:defRPr sz="900" b="1" i="0" u="none" strike="noStrike" cap="none">
                <a:solidFill>
                  <a:schemeClr val="dk1"/>
                </a:solidFill>
                <a:latin typeface="Montserrat"/>
                <a:ea typeface="Montserrat"/>
                <a:cs typeface="Montserrat"/>
                <a:sym typeface="Montserrat"/>
              </a:defRPr>
            </a:lvl8pPr>
            <a:lvl9pPr marL="0" marR="0" lvl="8" indent="0" algn="r" rtl="0">
              <a:spcBef>
                <a:spcPts val="0"/>
              </a:spcBef>
              <a:buNone/>
              <a:defRPr sz="900" b="1" i="0" u="none" strike="noStrike" cap="none">
                <a:solidFill>
                  <a:schemeClr val="dk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pic>
        <p:nvPicPr>
          <p:cNvPr id="53" name="Google Shape;53;p13"/>
          <p:cNvPicPr preferRelativeResize="0"/>
          <p:nvPr/>
        </p:nvPicPr>
        <p:blipFill rotWithShape="1">
          <a:blip r:embed="rId6">
            <a:alphaModFix/>
          </a:blip>
          <a:srcRect/>
          <a:stretch/>
        </p:blipFill>
        <p:spPr>
          <a:xfrm>
            <a:off x="0" y="0"/>
            <a:ext cx="9134475" cy="1714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17"/>
          <p:cNvPicPr preferRelativeResize="0"/>
          <p:nvPr/>
        </p:nvPicPr>
        <p:blipFill rotWithShape="1">
          <a:blip r:embed="rId3">
            <a:alphaModFix/>
          </a:blip>
          <a:srcRect/>
          <a:stretch/>
        </p:blipFill>
        <p:spPr>
          <a:xfrm>
            <a:off x="4763" y="0"/>
            <a:ext cx="9134475" cy="5143500"/>
          </a:xfrm>
          <a:prstGeom prst="rect">
            <a:avLst/>
          </a:prstGeom>
          <a:noFill/>
          <a:ln>
            <a:noFill/>
          </a:ln>
        </p:spPr>
      </p:pic>
      <p:pic>
        <p:nvPicPr>
          <p:cNvPr id="65" name="Google Shape;65;p17"/>
          <p:cNvPicPr preferRelativeResize="0"/>
          <p:nvPr/>
        </p:nvPicPr>
        <p:blipFill rotWithShape="1">
          <a:blip r:embed="rId4">
            <a:alphaModFix/>
          </a:blip>
          <a:srcRect l="50233"/>
          <a:stretch/>
        </p:blipFill>
        <p:spPr>
          <a:xfrm>
            <a:off x="0" y="1637657"/>
            <a:ext cx="973836" cy="1875282"/>
          </a:xfrm>
          <a:prstGeom prst="rect">
            <a:avLst/>
          </a:prstGeom>
          <a:noFill/>
          <a:ln>
            <a:noFill/>
          </a:ln>
        </p:spPr>
      </p:pic>
      <p:sp>
        <p:nvSpPr>
          <p:cNvPr id="66" name="Google Shape;66;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dsd.state.md.us/comar/comarhtml/13b/13b.01.01.09.htm" TargetMode="Externa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www.dsd.state.md.us/comar/comarhtml/13b/13b.01.01.10.htm" TargetMode="Externa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dsd.state.md.us/comar/comarhtml/13b/13b.01.01.07.htm"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www.dsd.state.md.us/comar/comarhtml/13b/13b.01.01.10.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dsd.state.md.us/comar/comarhtml/13b/13b.01.01.07.htm" TargetMode="External"/><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hyperlink" Target="http://www.dsd.state.md.us/comar/comarhtml/13b/13b.01.01.10.ht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mailto:pcs.mhec@maryland.gov"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dsd.state.md.us/COMAR/SubtitleSearch.aspx?search=13B.01.0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9"/>
          <p:cNvSpPr txBox="1">
            <a:spLocks noGrp="1"/>
          </p:cNvSpPr>
          <p:nvPr>
            <p:ph type="ctrTitle"/>
          </p:nvPr>
        </p:nvSpPr>
        <p:spPr>
          <a:xfrm>
            <a:off x="1514475" y="1741050"/>
            <a:ext cx="6105600" cy="11889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2"/>
              </a:buClr>
              <a:buSzPts val="3600"/>
              <a:buFont typeface="Montserrat"/>
              <a:buNone/>
            </a:pPr>
            <a:r>
              <a:rPr lang="en" sz="1500" b="1" dirty="0">
                <a:solidFill>
                  <a:srgbClr val="000000"/>
                </a:solidFill>
                <a:latin typeface="Verdana"/>
                <a:ea typeface="Verdana"/>
                <a:cs typeface="Verdana"/>
                <a:sym typeface="Verdana"/>
              </a:rPr>
              <a:t>Maryland Higher Education Commission </a:t>
            </a:r>
            <a:endParaRPr sz="1500" b="1" dirty="0">
              <a:solidFill>
                <a:srgbClr val="000000"/>
              </a:solidFill>
              <a:latin typeface="Verdana"/>
              <a:ea typeface="Verdana"/>
              <a:cs typeface="Verdana"/>
              <a:sym typeface="Verdana"/>
            </a:endParaRPr>
          </a:p>
          <a:p>
            <a:pPr marL="0" lvl="0" indent="0" algn="ctr" rtl="0">
              <a:lnSpc>
                <a:spcPct val="90000"/>
              </a:lnSpc>
              <a:spcBef>
                <a:spcPts val="0"/>
              </a:spcBef>
              <a:spcAft>
                <a:spcPts val="0"/>
              </a:spcAft>
              <a:buClr>
                <a:schemeClr val="accent2"/>
              </a:buClr>
              <a:buSzPts val="3600"/>
              <a:buFont typeface="Montserrat"/>
              <a:buNone/>
            </a:pPr>
            <a:r>
              <a:rPr lang="en" sz="1500" b="1" dirty="0">
                <a:solidFill>
                  <a:srgbClr val="000000"/>
                </a:solidFill>
                <a:latin typeface="Verdana"/>
                <a:ea typeface="Verdana"/>
                <a:cs typeface="Verdana"/>
                <a:sym typeface="Verdana"/>
              </a:rPr>
              <a:t>Academic Affairs Division</a:t>
            </a:r>
            <a:endParaRPr sz="1500" b="1" dirty="0">
              <a:solidFill>
                <a:srgbClr val="000000"/>
              </a:solidFill>
              <a:latin typeface="Verdana"/>
              <a:ea typeface="Verdana"/>
              <a:cs typeface="Verdana"/>
              <a:sym typeface="Verdana"/>
            </a:endParaRPr>
          </a:p>
          <a:p>
            <a:pPr marL="0" lvl="0" indent="0" algn="ctr" rtl="0">
              <a:lnSpc>
                <a:spcPct val="90000"/>
              </a:lnSpc>
              <a:spcBef>
                <a:spcPts val="0"/>
              </a:spcBef>
              <a:spcAft>
                <a:spcPts val="0"/>
              </a:spcAft>
              <a:buClr>
                <a:schemeClr val="accent2"/>
              </a:buClr>
              <a:buSzPts val="3600"/>
              <a:buFont typeface="Montserrat"/>
              <a:buNone/>
            </a:pPr>
            <a:r>
              <a:rPr lang="en" sz="1500" b="1" dirty="0">
                <a:solidFill>
                  <a:srgbClr val="000000"/>
                </a:solidFill>
                <a:latin typeface="Verdana"/>
                <a:ea typeface="Verdana"/>
                <a:cs typeface="Verdana"/>
                <a:sym typeface="Verdana"/>
              </a:rPr>
              <a:t>Career and Workforce Education</a:t>
            </a:r>
            <a:endParaRPr sz="1500" b="1" dirty="0">
              <a:solidFill>
                <a:srgbClr val="000000"/>
              </a:solidFill>
              <a:latin typeface="Verdana"/>
              <a:ea typeface="Verdana"/>
              <a:cs typeface="Verdana"/>
              <a:sym typeface="Verdana"/>
            </a:endParaRPr>
          </a:p>
          <a:p>
            <a:pPr marL="0" lvl="0" indent="0" algn="ctr" rtl="0">
              <a:lnSpc>
                <a:spcPct val="90000"/>
              </a:lnSpc>
              <a:spcBef>
                <a:spcPts val="0"/>
              </a:spcBef>
              <a:spcAft>
                <a:spcPts val="0"/>
              </a:spcAft>
              <a:buClr>
                <a:schemeClr val="accent2"/>
              </a:buClr>
              <a:buSzPts val="3600"/>
              <a:buFont typeface="Montserrat"/>
              <a:buNone/>
            </a:pPr>
            <a:endParaRPr sz="1500" b="1" dirty="0">
              <a:solidFill>
                <a:srgbClr val="000000"/>
              </a:solidFill>
              <a:latin typeface="Verdana"/>
              <a:ea typeface="Verdana"/>
              <a:cs typeface="Verdana"/>
              <a:sym typeface="Verdana"/>
            </a:endParaRPr>
          </a:p>
          <a:p>
            <a:pPr marL="0" lvl="0" indent="0" algn="ctr" rtl="0">
              <a:lnSpc>
                <a:spcPct val="90000"/>
              </a:lnSpc>
              <a:spcBef>
                <a:spcPts val="0"/>
              </a:spcBef>
              <a:spcAft>
                <a:spcPts val="0"/>
              </a:spcAft>
              <a:buClr>
                <a:schemeClr val="accent2"/>
              </a:buClr>
              <a:buSzPts val="3600"/>
              <a:buFont typeface="Montserrat"/>
              <a:buNone/>
            </a:pPr>
            <a:r>
              <a:rPr lang="en" sz="1500" b="1" u="sng" dirty="0">
                <a:solidFill>
                  <a:srgbClr val="000000"/>
                </a:solidFill>
                <a:latin typeface="Verdana"/>
                <a:ea typeface="Verdana"/>
                <a:cs typeface="Verdana"/>
                <a:sym typeface="Verdana"/>
              </a:rPr>
              <a:t>New Private Career School Applicant Workshop</a:t>
            </a:r>
            <a:r>
              <a:rPr lang="en" sz="1100" u="sng" dirty="0"/>
              <a:t> </a:t>
            </a:r>
            <a:endParaRPr sz="1100" u="sng" dirty="0"/>
          </a:p>
        </p:txBody>
      </p:sp>
      <p:sp>
        <p:nvSpPr>
          <p:cNvPr id="76" name="Google Shape;76;p19"/>
          <p:cNvSpPr txBox="1">
            <a:spLocks noGrp="1"/>
          </p:cNvSpPr>
          <p:nvPr>
            <p:ph type="subTitle" idx="1"/>
          </p:nvPr>
        </p:nvSpPr>
        <p:spPr>
          <a:xfrm>
            <a:off x="1514475" y="2930128"/>
            <a:ext cx="6105525" cy="1241821"/>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1500"/>
              <a:buNone/>
            </a:pPr>
            <a:endParaRPr sz="1100" dirty="0">
              <a:latin typeface="Times New Roman" panose="02020603050405020304" pitchFamily="18" charset="0"/>
              <a:cs typeface="Times New Roman" panose="02020603050405020304" pitchFamily="18" charset="0"/>
            </a:endParaRPr>
          </a:p>
          <a:p>
            <a:pPr marL="0" lvl="0" indent="0" algn="ctr" rtl="0">
              <a:lnSpc>
                <a:spcPct val="90000"/>
              </a:lnSpc>
              <a:spcBef>
                <a:spcPts val="0"/>
              </a:spcBef>
              <a:spcAft>
                <a:spcPts val="0"/>
              </a:spcAft>
              <a:buClr>
                <a:schemeClr val="dk1"/>
              </a:buClr>
              <a:buSzPts val="1500"/>
              <a:buNone/>
            </a:pPr>
            <a:r>
              <a:rPr lang="en" sz="1200" dirty="0">
                <a:latin typeface="Times New Roman" panose="02020603050405020304" pitchFamily="18" charset="0"/>
                <a:cs typeface="Times New Roman" panose="02020603050405020304" pitchFamily="18" charset="0"/>
              </a:rPr>
              <a:t>Workshop for entities who are interested in applying to own and operate a Private Career School in Maryland. </a:t>
            </a:r>
            <a:endParaRPr sz="1200" dirty="0">
              <a:latin typeface="Times New Roman" panose="02020603050405020304" pitchFamily="18" charset="0"/>
              <a:cs typeface="Times New Roman" panose="02020603050405020304" pitchFamily="18" charset="0"/>
            </a:endParaRPr>
          </a:p>
          <a:p>
            <a:pPr marL="0" lvl="0" indent="0" algn="ctr" rtl="0">
              <a:lnSpc>
                <a:spcPct val="90000"/>
              </a:lnSpc>
              <a:spcBef>
                <a:spcPts val="0"/>
              </a:spcBef>
              <a:spcAft>
                <a:spcPts val="0"/>
              </a:spcAft>
              <a:buClr>
                <a:schemeClr val="dk1"/>
              </a:buClr>
              <a:buSzPts val="1500"/>
              <a:buNone/>
            </a:pPr>
            <a:endParaRPr sz="1200" dirty="0">
              <a:latin typeface="Times New Roman" panose="02020603050405020304" pitchFamily="18" charset="0"/>
              <a:cs typeface="Times New Roman" panose="02020603050405020304" pitchFamily="18" charset="0"/>
            </a:endParaRPr>
          </a:p>
          <a:p>
            <a:pPr marL="0" lvl="0" indent="0" algn="ctr" rtl="0">
              <a:lnSpc>
                <a:spcPct val="90000"/>
              </a:lnSpc>
              <a:spcBef>
                <a:spcPts val="0"/>
              </a:spcBef>
              <a:spcAft>
                <a:spcPts val="0"/>
              </a:spcAft>
              <a:buClr>
                <a:schemeClr val="dk1"/>
              </a:buClr>
              <a:buSzPts val="1500"/>
              <a:buNone/>
            </a:pPr>
            <a:r>
              <a:rPr lang="en" sz="1200" dirty="0">
                <a:latin typeface="Times New Roman" panose="02020603050405020304" pitchFamily="18" charset="0"/>
                <a:cs typeface="Times New Roman" panose="02020603050405020304" pitchFamily="18" charset="0"/>
              </a:rPr>
              <a:t>You are required to attend this workshop before you submit a New Private Career School application. </a:t>
            </a:r>
            <a:endParaRPr sz="1200" dirty="0">
              <a:latin typeface="Times New Roman" panose="02020603050405020304" pitchFamily="18" charset="0"/>
              <a:cs typeface="Times New Roman" panose="02020603050405020304" pitchFamily="18" charset="0"/>
            </a:endParaRPr>
          </a:p>
        </p:txBody>
      </p:sp>
      <p:pic>
        <p:nvPicPr>
          <p:cNvPr id="77" name="Google Shape;77;p19"/>
          <p:cNvPicPr preferRelativeResize="0"/>
          <p:nvPr/>
        </p:nvPicPr>
        <p:blipFill>
          <a:blip r:embed="rId3">
            <a:alphaModFix/>
          </a:blip>
          <a:stretch>
            <a:fillRect/>
          </a:stretch>
        </p:blipFill>
        <p:spPr>
          <a:xfrm>
            <a:off x="3791499" y="504850"/>
            <a:ext cx="1317675" cy="1110525"/>
          </a:xfrm>
          <a:prstGeom prst="rect">
            <a:avLst/>
          </a:prstGeom>
          <a:noFill/>
          <a:ln>
            <a:noFill/>
          </a:ln>
        </p:spPr>
      </p:pic>
      <p:sp>
        <p:nvSpPr>
          <p:cNvPr id="78" name="Google Shape;78;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7"/>
          <p:cNvSpPr txBox="1"/>
          <p:nvPr/>
        </p:nvSpPr>
        <p:spPr>
          <a:xfrm>
            <a:off x="649375" y="570375"/>
            <a:ext cx="7451700" cy="4272900"/>
          </a:xfrm>
          <a:prstGeom prst="rect">
            <a:avLst/>
          </a:prstGeom>
          <a:noFill/>
          <a:ln>
            <a:noFill/>
          </a:ln>
        </p:spPr>
        <p:txBody>
          <a:bodyPr spcFirstLastPara="1" wrap="square" lIns="0" tIns="55225" rIns="0" bIns="0" anchor="t" anchorCtr="0">
            <a:noAutofit/>
          </a:bodyPr>
          <a:lstStyle/>
          <a:p>
            <a:pPr marL="0" marR="0" lvl="0" indent="0" algn="ctr" rtl="0">
              <a:lnSpc>
                <a:spcPct val="100000"/>
              </a:lnSpc>
              <a:spcBef>
                <a:spcPts val="0"/>
              </a:spcBef>
              <a:spcAft>
                <a:spcPts val="0"/>
              </a:spcAft>
              <a:buNone/>
            </a:pPr>
            <a:endParaRPr sz="2800" b="0" i="0" u="none" strike="noStrike" cap="none" dirty="0">
              <a:latin typeface="Times New Roman"/>
              <a:ea typeface="Times New Roman"/>
              <a:cs typeface="Times New Roman"/>
              <a:sym typeface="Times New Roman"/>
            </a:endParaRPr>
          </a:p>
          <a:p>
            <a:pPr marL="355600" marR="406400" lvl="0" indent="-343535" algn="ctr" rtl="0">
              <a:lnSpc>
                <a:spcPct val="107857"/>
              </a:lnSpc>
              <a:spcBef>
                <a:spcPts val="720"/>
              </a:spcBef>
              <a:spcAft>
                <a:spcPts val="0"/>
              </a:spcAft>
              <a:buSzPts val="2800"/>
              <a:buFont typeface="Noto Sans Symbols"/>
              <a:buChar char="✔"/>
            </a:pPr>
            <a:r>
              <a:rPr lang="en" sz="2800" b="0" i="0" u="none" strike="noStrike" cap="none" dirty="0">
                <a:latin typeface="Times New Roman"/>
                <a:ea typeface="Times New Roman"/>
                <a:cs typeface="Times New Roman"/>
                <a:sym typeface="Times New Roman"/>
              </a:rPr>
              <a:t>To operate and deliver programs in the manner  approved by MHEC</a:t>
            </a:r>
            <a:endParaRPr sz="2800" dirty="0">
              <a:latin typeface="Times New Roman"/>
              <a:ea typeface="Times New Roman"/>
              <a:cs typeface="Times New Roman"/>
              <a:sym typeface="Times New Roman"/>
            </a:endParaRPr>
          </a:p>
          <a:p>
            <a:pPr marL="457200" marR="406400" lvl="0" indent="0" algn="ctr" rtl="0">
              <a:lnSpc>
                <a:spcPct val="107857"/>
              </a:lnSpc>
              <a:spcBef>
                <a:spcPts val="720"/>
              </a:spcBef>
              <a:spcAft>
                <a:spcPts val="0"/>
              </a:spcAft>
              <a:buNone/>
            </a:pPr>
            <a:endParaRPr sz="2800" dirty="0">
              <a:latin typeface="Times New Roman"/>
              <a:ea typeface="Times New Roman"/>
              <a:cs typeface="Times New Roman"/>
              <a:sym typeface="Times New Roman"/>
            </a:endParaRPr>
          </a:p>
          <a:p>
            <a:pPr marL="12700" marR="5080" lvl="0" indent="-177800" algn="ctr" rtl="0">
              <a:lnSpc>
                <a:spcPct val="110000"/>
              </a:lnSpc>
              <a:spcBef>
                <a:spcPts val="5"/>
              </a:spcBef>
              <a:spcAft>
                <a:spcPts val="0"/>
              </a:spcAft>
              <a:buSzPts val="2800"/>
              <a:buFont typeface="Noto Sans Symbols"/>
              <a:buChar char="✔"/>
            </a:pPr>
            <a:r>
              <a:rPr lang="en" sz="2800" b="0" i="0" u="none" strike="noStrike" cap="none" dirty="0">
                <a:latin typeface="Times New Roman"/>
                <a:ea typeface="Times New Roman"/>
                <a:cs typeface="Times New Roman"/>
                <a:sym typeface="Times New Roman"/>
              </a:rPr>
              <a:t>To adhere to all of the School’s approved policies </a:t>
            </a:r>
            <a:r>
              <a:rPr lang="en" sz="2800" b="0" i="0" u="sng" strike="noStrike" cap="none" dirty="0">
                <a:latin typeface="Times New Roman"/>
                <a:ea typeface="Times New Roman"/>
                <a:cs typeface="Times New Roman"/>
                <a:sym typeface="Times New Roman"/>
              </a:rPr>
              <a:t> </a:t>
            </a:r>
            <a:endParaRPr sz="2800" b="0" i="0" u="sng" strike="noStrike" cap="none" dirty="0">
              <a:latin typeface="Times New Roman"/>
              <a:ea typeface="Times New Roman"/>
              <a:cs typeface="Times New Roman"/>
              <a:sym typeface="Times New Roman"/>
            </a:endParaRPr>
          </a:p>
          <a:p>
            <a:pPr marL="457200" marR="5080" lvl="0" indent="0" algn="ctr" rtl="0">
              <a:lnSpc>
                <a:spcPct val="110000"/>
              </a:lnSpc>
              <a:spcBef>
                <a:spcPts val="5"/>
              </a:spcBef>
              <a:spcAft>
                <a:spcPts val="0"/>
              </a:spcAft>
              <a:buNone/>
            </a:pPr>
            <a:endParaRPr sz="2800" u="sng" dirty="0">
              <a:latin typeface="Times New Roman"/>
              <a:ea typeface="Times New Roman"/>
              <a:cs typeface="Times New Roman"/>
              <a:sym typeface="Times New Roman"/>
            </a:endParaRPr>
          </a:p>
          <a:p>
            <a:pPr marL="355600" marR="274320" lvl="0" indent="-343535" algn="ctr" rtl="0">
              <a:lnSpc>
                <a:spcPct val="107857"/>
              </a:lnSpc>
              <a:spcBef>
                <a:spcPts val="725"/>
              </a:spcBef>
              <a:spcAft>
                <a:spcPts val="0"/>
              </a:spcAft>
              <a:buSzPts val="2800"/>
              <a:buFont typeface="Noto Sans Symbols"/>
              <a:buChar char="✔"/>
            </a:pPr>
            <a:r>
              <a:rPr lang="en" sz="2800" b="0" i="0" u="none" strike="noStrike" cap="none" dirty="0">
                <a:latin typeface="Times New Roman"/>
                <a:ea typeface="Times New Roman"/>
                <a:cs typeface="Times New Roman"/>
                <a:sym typeface="Times New Roman"/>
              </a:rPr>
              <a:t>To keep complete and well-maintained accurate student records</a:t>
            </a:r>
            <a:endParaRPr sz="2800" b="0" i="0" u="none" strike="noStrike" cap="none" dirty="0">
              <a:latin typeface="Times New Roman"/>
              <a:ea typeface="Times New Roman"/>
              <a:cs typeface="Times New Roman"/>
              <a:sym typeface="Times New Roman"/>
            </a:endParaRPr>
          </a:p>
        </p:txBody>
      </p:sp>
      <p:sp>
        <p:nvSpPr>
          <p:cNvPr id="131" name="Google Shape;131;p27"/>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132" name="Google Shape;132;p27"/>
          <p:cNvSpPr txBox="1"/>
          <p:nvPr/>
        </p:nvSpPr>
        <p:spPr>
          <a:xfrm>
            <a:off x="1284750" y="521925"/>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8"/>
          <p:cNvSpPr txBox="1"/>
          <p:nvPr/>
        </p:nvSpPr>
        <p:spPr>
          <a:xfrm>
            <a:off x="979475" y="1060625"/>
            <a:ext cx="6832800" cy="3575400"/>
          </a:xfrm>
          <a:prstGeom prst="rect">
            <a:avLst/>
          </a:prstGeom>
          <a:noFill/>
          <a:ln>
            <a:noFill/>
          </a:ln>
        </p:spPr>
        <p:txBody>
          <a:bodyPr spcFirstLastPara="1" wrap="square" lIns="0" tIns="12700" rIns="0" bIns="0" anchor="t" anchorCtr="0">
            <a:noAutofit/>
          </a:bodyPr>
          <a:lstStyle/>
          <a:p>
            <a:pPr marL="12700" marR="12065" lvl="0" indent="13334" algn="l" rtl="0">
              <a:lnSpc>
                <a:spcPct val="100000"/>
              </a:lnSpc>
              <a:spcBef>
                <a:spcPts val="0"/>
              </a:spcBef>
              <a:spcAft>
                <a:spcPts val="0"/>
              </a:spcAft>
              <a:buNone/>
            </a:pPr>
            <a:r>
              <a:rPr lang="en" sz="1600">
                <a:latin typeface="Times New Roman"/>
                <a:ea typeface="Times New Roman"/>
                <a:cs typeface="Times New Roman"/>
                <a:sym typeface="Times New Roman"/>
              </a:rPr>
              <a:t>All</a:t>
            </a:r>
            <a:r>
              <a:rPr lang="en" sz="1600" b="0" i="0" u="none" strike="noStrike" cap="none">
                <a:latin typeface="Times New Roman"/>
                <a:ea typeface="Times New Roman"/>
                <a:cs typeface="Times New Roman"/>
                <a:sym typeface="Times New Roman"/>
              </a:rPr>
              <a:t> programs must be consistently </a:t>
            </a:r>
            <a:r>
              <a:rPr lang="en" sz="1600" b="0" i="1" u="none" strike="noStrike" cap="none">
                <a:latin typeface="Times New Roman"/>
                <a:ea typeface="Times New Roman"/>
                <a:cs typeface="Times New Roman"/>
                <a:sym typeface="Times New Roman"/>
              </a:rPr>
              <a:t>delivered </a:t>
            </a:r>
            <a:r>
              <a:rPr lang="en" sz="1600" b="0" i="0" u="none" strike="noStrike" cap="none">
                <a:latin typeface="Times New Roman"/>
                <a:ea typeface="Times New Roman"/>
                <a:cs typeface="Times New Roman"/>
                <a:sym typeface="Times New Roman"/>
              </a:rPr>
              <a:t>as approved by the Maryland Higher Education Commission.	</a:t>
            </a:r>
            <a:endParaRPr sz="1600" b="0" i="0" u="none" strike="noStrike" cap="none">
              <a:latin typeface="Times New Roman"/>
              <a:ea typeface="Times New Roman"/>
              <a:cs typeface="Times New Roman"/>
              <a:sym typeface="Times New Roman"/>
            </a:endParaRPr>
          </a:p>
          <a:p>
            <a:pPr marL="12700" marR="12065" lvl="0" indent="13334" algn="l" rtl="0">
              <a:lnSpc>
                <a:spcPct val="100000"/>
              </a:lnSpc>
              <a:spcBef>
                <a:spcPts val="0"/>
              </a:spcBef>
              <a:spcAft>
                <a:spcPts val="0"/>
              </a:spcAft>
              <a:buNone/>
            </a:pPr>
            <a:endParaRPr sz="1600">
              <a:latin typeface="Times New Roman"/>
              <a:ea typeface="Times New Roman"/>
              <a:cs typeface="Times New Roman"/>
              <a:sym typeface="Times New Roman"/>
            </a:endParaRPr>
          </a:p>
          <a:p>
            <a:pPr marL="12700" marR="12065" lvl="0" indent="13334" algn="l" rtl="0">
              <a:lnSpc>
                <a:spcPct val="100000"/>
              </a:lnSpc>
              <a:spcBef>
                <a:spcPts val="0"/>
              </a:spcBef>
              <a:spcAft>
                <a:spcPts val="0"/>
              </a:spcAft>
              <a:buNone/>
            </a:pPr>
            <a:r>
              <a:rPr lang="en" sz="1600">
                <a:latin typeface="Times New Roman"/>
                <a:ea typeface="Times New Roman"/>
                <a:cs typeface="Times New Roman"/>
                <a:sym typeface="Times New Roman"/>
              </a:rPr>
              <a:t>That includes:</a:t>
            </a:r>
            <a:endParaRPr sz="1600" b="0" i="0" u="none" strike="noStrike" cap="none">
              <a:latin typeface="Times New Roman"/>
              <a:ea typeface="Times New Roman"/>
              <a:cs typeface="Times New Roman"/>
              <a:sym typeface="Times New Roman"/>
            </a:endParaRPr>
          </a:p>
          <a:p>
            <a:pPr marL="290195" marR="0" lvl="0" indent="-196215" algn="l" rtl="0">
              <a:lnSpc>
                <a:spcPct val="100000"/>
              </a:lnSpc>
              <a:spcBef>
                <a:spcPts val="2505"/>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approved curriculum</a:t>
            </a:r>
            <a:endParaRPr sz="1600" b="0" i="0" u="none" strike="noStrike" cap="none">
              <a:latin typeface="Times New Roman"/>
              <a:ea typeface="Times New Roman"/>
              <a:cs typeface="Times New Roman"/>
              <a:sym typeface="Times New Roman"/>
            </a:endParaRPr>
          </a:p>
          <a:p>
            <a:pPr marL="290830" marR="5080" lvl="0" indent="-246380" algn="l" rtl="0">
              <a:lnSpc>
                <a:spcPct val="100000"/>
              </a:lnSpc>
              <a:spcBef>
                <a:spcPts val="57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a:t>
            </a:r>
            <a:r>
              <a:rPr lang="en" sz="1600" b="0" i="1" u="none" strike="noStrike" cap="none">
                <a:latin typeface="Times New Roman"/>
                <a:ea typeface="Times New Roman"/>
                <a:cs typeface="Times New Roman"/>
                <a:sym typeface="Times New Roman"/>
              </a:rPr>
              <a:t>delivery </a:t>
            </a:r>
            <a:r>
              <a:rPr lang="en" sz="1600" b="0" i="0" u="none" strike="noStrike" cap="none">
                <a:latin typeface="Times New Roman"/>
                <a:ea typeface="Times New Roman"/>
                <a:cs typeface="Times New Roman"/>
                <a:sym typeface="Times New Roman"/>
              </a:rPr>
              <a:t>of the approved curriculum  (the </a:t>
            </a:r>
            <a:r>
              <a:rPr lang="en" sz="1600" b="0" i="1" u="none" strike="noStrike" cap="none">
                <a:latin typeface="Times New Roman"/>
                <a:ea typeface="Times New Roman"/>
                <a:cs typeface="Times New Roman"/>
                <a:sym typeface="Times New Roman"/>
              </a:rPr>
              <a:t>way </a:t>
            </a:r>
            <a:r>
              <a:rPr lang="en" sz="1600" b="0" i="0" u="none" strike="noStrike" cap="none">
                <a:latin typeface="Times New Roman"/>
                <a:ea typeface="Times New Roman"/>
                <a:cs typeface="Times New Roman"/>
                <a:sym typeface="Times New Roman"/>
              </a:rPr>
              <a:t>the School promised to teach it)</a:t>
            </a:r>
            <a:endParaRPr sz="1600" b="0" i="0" u="none" strike="noStrike" cap="none">
              <a:latin typeface="Times New Roman"/>
              <a:ea typeface="Times New Roman"/>
              <a:cs typeface="Times New Roman"/>
              <a:sym typeface="Times New Roman"/>
            </a:endParaRPr>
          </a:p>
          <a:p>
            <a:pPr marL="290195" marR="0" lvl="0" indent="-196215" algn="l" rtl="0">
              <a:lnSpc>
                <a:spcPct val="100000"/>
              </a:lnSpc>
              <a:spcBef>
                <a:spcPts val="56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qualifications of the instructors</a:t>
            </a:r>
            <a:endParaRPr sz="1600" b="0" i="0" u="none" strike="noStrike" cap="none">
              <a:latin typeface="Times New Roman"/>
              <a:ea typeface="Times New Roman"/>
              <a:cs typeface="Times New Roman"/>
              <a:sym typeface="Times New Roman"/>
            </a:endParaRPr>
          </a:p>
          <a:p>
            <a:pPr marL="290195" marR="0" lvl="0" indent="-196215" algn="l" rtl="0">
              <a:lnSpc>
                <a:spcPct val="100000"/>
              </a:lnSpc>
              <a:spcBef>
                <a:spcPts val="57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student:instructor ratio(s)</a:t>
            </a:r>
            <a:endParaRPr sz="1600" b="0" i="0" u="none" strike="noStrike" cap="none">
              <a:latin typeface="Times New Roman"/>
              <a:ea typeface="Times New Roman"/>
              <a:cs typeface="Times New Roman"/>
              <a:sym typeface="Times New Roman"/>
            </a:endParaRPr>
          </a:p>
        </p:txBody>
      </p:sp>
      <p:sp>
        <p:nvSpPr>
          <p:cNvPr id="138" name="Google Shape;138;p28"/>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
        <p:nvSpPr>
          <p:cNvPr id="139" name="Google Shape;139;p28"/>
          <p:cNvSpPr txBox="1"/>
          <p:nvPr/>
        </p:nvSpPr>
        <p:spPr>
          <a:xfrm>
            <a:off x="1108625" y="543425"/>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p:nvPr/>
        </p:nvSpPr>
        <p:spPr>
          <a:xfrm>
            <a:off x="692525" y="1160325"/>
            <a:ext cx="7497600" cy="3454200"/>
          </a:xfrm>
          <a:prstGeom prst="rect">
            <a:avLst/>
          </a:prstGeom>
          <a:noFill/>
          <a:ln>
            <a:noFill/>
          </a:ln>
        </p:spPr>
        <p:txBody>
          <a:bodyPr spcFirstLastPara="1" wrap="square" lIns="0" tIns="12700" rIns="0" bIns="0" anchor="t" anchorCtr="0">
            <a:noAutofit/>
          </a:bodyPr>
          <a:lstStyle/>
          <a:p>
            <a:pPr marL="12700" marR="796925" lvl="0" indent="13334" algn="l" rtl="0">
              <a:lnSpc>
                <a:spcPct val="100000"/>
              </a:lnSpc>
              <a:spcBef>
                <a:spcPts val="0"/>
              </a:spcBef>
              <a:spcAft>
                <a:spcPts val="0"/>
              </a:spcAft>
              <a:buNone/>
            </a:pPr>
            <a:r>
              <a:rPr lang="en" sz="1600" b="0" i="0" u="none" strike="noStrike" cap="none">
                <a:latin typeface="Times New Roman"/>
                <a:ea typeface="Times New Roman"/>
                <a:cs typeface="Times New Roman"/>
                <a:sym typeface="Times New Roman"/>
              </a:rPr>
              <a:t>The School must be </a:t>
            </a:r>
            <a:r>
              <a:rPr lang="en" sz="1600" b="0" i="1" u="none" strike="noStrike" cap="none">
                <a:latin typeface="Times New Roman"/>
                <a:ea typeface="Times New Roman"/>
                <a:cs typeface="Times New Roman"/>
                <a:sym typeface="Times New Roman"/>
              </a:rPr>
              <a:t>operated </a:t>
            </a:r>
            <a:r>
              <a:rPr lang="en" sz="1600" b="0" i="0" u="none" strike="noStrike" cap="none">
                <a:latin typeface="Times New Roman"/>
                <a:ea typeface="Times New Roman"/>
                <a:cs typeface="Times New Roman"/>
                <a:sym typeface="Times New Roman"/>
              </a:rPr>
              <a:t>as approved by MHEC.	</a:t>
            </a:r>
            <a:endParaRPr sz="1600" b="0" i="0" u="none" strike="noStrike" cap="none">
              <a:latin typeface="Times New Roman"/>
              <a:ea typeface="Times New Roman"/>
              <a:cs typeface="Times New Roman"/>
              <a:sym typeface="Times New Roman"/>
            </a:endParaRPr>
          </a:p>
          <a:p>
            <a:pPr marL="12700" marR="796925" lvl="0" indent="13334" algn="l" rtl="0">
              <a:lnSpc>
                <a:spcPct val="100000"/>
              </a:lnSpc>
              <a:spcBef>
                <a:spcPts val="0"/>
              </a:spcBef>
              <a:spcAft>
                <a:spcPts val="0"/>
              </a:spcAft>
              <a:buNone/>
            </a:pPr>
            <a:endParaRPr sz="1600">
              <a:latin typeface="Times New Roman"/>
              <a:ea typeface="Times New Roman"/>
              <a:cs typeface="Times New Roman"/>
              <a:sym typeface="Times New Roman"/>
            </a:endParaRPr>
          </a:p>
          <a:p>
            <a:pPr marL="12700" marR="796925" lvl="0" indent="13334" algn="l" rtl="0">
              <a:lnSpc>
                <a:spcPct val="100000"/>
              </a:lnSpc>
              <a:spcBef>
                <a:spcPts val="0"/>
              </a:spcBef>
              <a:spcAft>
                <a:spcPts val="0"/>
              </a:spcAft>
              <a:buNone/>
            </a:pPr>
            <a:r>
              <a:rPr lang="en" sz="1600" b="0" i="0" u="none" strike="noStrike" cap="none">
                <a:latin typeface="Times New Roman"/>
                <a:ea typeface="Times New Roman"/>
                <a:cs typeface="Times New Roman"/>
                <a:sym typeface="Times New Roman"/>
              </a:rPr>
              <a:t>That includes:</a:t>
            </a:r>
            <a:endParaRPr sz="1600" b="0" i="0" u="none" strike="noStrike" cap="none">
              <a:latin typeface="Times New Roman"/>
              <a:ea typeface="Times New Roman"/>
              <a:cs typeface="Times New Roman"/>
              <a:sym typeface="Times New Roman"/>
            </a:endParaRPr>
          </a:p>
          <a:p>
            <a:pPr marL="412750" marR="0" lvl="0" indent="-235584" algn="l" rtl="0">
              <a:lnSpc>
                <a:spcPct val="100000"/>
              </a:lnSpc>
              <a:spcBef>
                <a:spcPts val="108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The approved facility location remaining unchanged</a:t>
            </a:r>
            <a:endParaRPr sz="1600" b="0" i="0" u="none" strike="noStrike" cap="none">
              <a:latin typeface="Times New Roman"/>
              <a:ea typeface="Times New Roman"/>
              <a:cs typeface="Times New Roman"/>
              <a:sym typeface="Times New Roman"/>
            </a:endParaRPr>
          </a:p>
          <a:p>
            <a:pPr marL="412750" marR="5080" lvl="0" indent="-234950" algn="l" rtl="0">
              <a:lnSpc>
                <a:spcPct val="100000"/>
              </a:lnSpc>
              <a:spcBef>
                <a:spcPts val="565"/>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Maintaining equipment in sufficient number and quality  for all students</a:t>
            </a:r>
            <a:endParaRPr sz="1600" b="0" i="0" u="none" strike="noStrike" cap="none">
              <a:latin typeface="Times New Roman"/>
              <a:ea typeface="Times New Roman"/>
              <a:cs typeface="Times New Roman"/>
              <a:sym typeface="Times New Roman"/>
            </a:endParaRPr>
          </a:p>
          <a:p>
            <a:pPr marL="412750" marR="330200" lvl="0" indent="-234950" algn="l" rtl="0">
              <a:lnSpc>
                <a:spcPct val="100000"/>
              </a:lnSpc>
              <a:spcBef>
                <a:spcPts val="565"/>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Not exceeding the maximum class size(s) and overall tuition liability / enrollment limitation</a:t>
            </a:r>
            <a:endParaRPr sz="1600" b="0" i="0" u="none" strike="noStrike" cap="none">
              <a:latin typeface="Times New Roman"/>
              <a:ea typeface="Times New Roman"/>
              <a:cs typeface="Times New Roman"/>
              <a:sym typeface="Times New Roman"/>
            </a:endParaRPr>
          </a:p>
          <a:p>
            <a:pPr marL="412750" marR="0" lvl="0" indent="-235584" algn="l" rtl="0">
              <a:lnSpc>
                <a:spcPct val="100000"/>
              </a:lnSpc>
              <a:spcBef>
                <a:spcPts val="56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approved advertisements / promotions</a:t>
            </a:r>
            <a:endParaRPr sz="1600" b="0" i="0" u="none" strike="noStrike" cap="none">
              <a:latin typeface="Times New Roman"/>
              <a:ea typeface="Times New Roman"/>
              <a:cs typeface="Times New Roman"/>
              <a:sym typeface="Times New Roman"/>
            </a:endParaRPr>
          </a:p>
          <a:p>
            <a:pPr marL="412750" marR="725170" lvl="0" indent="-234950" algn="l" rtl="0">
              <a:lnSpc>
                <a:spcPct val="100000"/>
              </a:lnSpc>
              <a:spcBef>
                <a:spcPts val="57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Adhering to the approved enrollment / admissions  process</a:t>
            </a:r>
            <a:endParaRPr sz="1600" b="0" i="0" u="none" strike="noStrike" cap="none">
              <a:latin typeface="Times New Roman"/>
              <a:ea typeface="Times New Roman"/>
              <a:cs typeface="Times New Roman"/>
              <a:sym typeface="Times New Roman"/>
            </a:endParaRPr>
          </a:p>
          <a:p>
            <a:pPr marL="412750" marR="0" lvl="0" indent="-235584" algn="l" rtl="0">
              <a:lnSpc>
                <a:spcPct val="100000"/>
              </a:lnSpc>
              <a:spcBef>
                <a:spcPts val="560"/>
              </a:spcBef>
              <a:spcAft>
                <a:spcPts val="0"/>
              </a:spcAft>
              <a:buSzPts val="1600"/>
              <a:buFont typeface="Noto Sans Symbols"/>
              <a:buChar char="✔"/>
            </a:pPr>
            <a:r>
              <a:rPr lang="en" sz="1600" b="0" i="0" u="none" strike="noStrike" cap="none">
                <a:latin typeface="Times New Roman"/>
                <a:ea typeface="Times New Roman"/>
                <a:cs typeface="Times New Roman"/>
                <a:sym typeface="Times New Roman"/>
              </a:rPr>
              <a:t>The School’s ownership remaining unchanged</a:t>
            </a:r>
            <a:endParaRPr sz="1600" b="0" i="0" u="none" strike="noStrike" cap="none">
              <a:latin typeface="Times New Roman"/>
              <a:ea typeface="Times New Roman"/>
              <a:cs typeface="Times New Roman"/>
              <a:sym typeface="Times New Roman"/>
            </a:endParaRPr>
          </a:p>
        </p:txBody>
      </p:sp>
      <p:sp>
        <p:nvSpPr>
          <p:cNvPr id="145" name="Google Shape;145;p29"/>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
        <p:nvSpPr>
          <p:cNvPr id="146" name="Google Shape;146;p29"/>
          <p:cNvSpPr txBox="1"/>
          <p:nvPr/>
        </p:nvSpPr>
        <p:spPr>
          <a:xfrm>
            <a:off x="1126275" y="53805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body" idx="1"/>
          </p:nvPr>
        </p:nvSpPr>
        <p:spPr>
          <a:xfrm>
            <a:off x="466725" y="1238969"/>
            <a:ext cx="8048700" cy="3263400"/>
          </a:xfrm>
          <a:prstGeom prst="rect">
            <a:avLst/>
          </a:prstGeom>
        </p:spPr>
        <p:txBody>
          <a:bodyPr spcFirstLastPara="1" wrap="square" lIns="68575" tIns="34275" rIns="68575" bIns="34275" anchor="t" anchorCtr="0">
            <a:noAutofit/>
          </a:bodyPr>
          <a:lstStyle/>
          <a:p>
            <a:pPr marL="12700" marR="5080" lvl="0" indent="-635" algn="ctr" rtl="0">
              <a:lnSpc>
                <a:spcPct val="100000"/>
              </a:lnSpc>
              <a:spcBef>
                <a:spcPts val="2580"/>
              </a:spcBef>
              <a:spcAft>
                <a:spcPts val="0"/>
              </a:spcAft>
              <a:buClr>
                <a:srgbClr val="000000"/>
              </a:buClr>
              <a:buFont typeface="Arial"/>
              <a:buNone/>
            </a:pPr>
            <a:r>
              <a:rPr lang="en" sz="2800" b="1" dirty="0">
                <a:solidFill>
                  <a:srgbClr val="000000"/>
                </a:solidFill>
                <a:latin typeface="Times New Roman"/>
                <a:ea typeface="Times New Roman"/>
                <a:cs typeface="Times New Roman"/>
                <a:sym typeface="Times New Roman"/>
              </a:rPr>
              <a:t>Clear</a:t>
            </a:r>
            <a:r>
              <a:rPr lang="en" sz="2800" dirty="0">
                <a:solidFill>
                  <a:srgbClr val="000000"/>
                </a:solidFill>
                <a:latin typeface="Times New Roman"/>
                <a:ea typeface="Times New Roman"/>
                <a:cs typeface="Times New Roman"/>
                <a:sym typeface="Times New Roman"/>
              </a:rPr>
              <a:t> and </a:t>
            </a:r>
            <a:r>
              <a:rPr lang="en" sz="2800" b="1" dirty="0">
                <a:solidFill>
                  <a:srgbClr val="000000"/>
                </a:solidFill>
                <a:latin typeface="Times New Roman"/>
                <a:ea typeface="Times New Roman"/>
                <a:cs typeface="Times New Roman"/>
                <a:sym typeface="Times New Roman"/>
              </a:rPr>
              <a:t>precise</a:t>
            </a:r>
            <a:r>
              <a:rPr lang="en" sz="2800" dirty="0">
                <a:solidFill>
                  <a:srgbClr val="000000"/>
                </a:solidFill>
                <a:latin typeface="Times New Roman"/>
                <a:ea typeface="Times New Roman"/>
                <a:cs typeface="Times New Roman"/>
                <a:sym typeface="Times New Roman"/>
              </a:rPr>
              <a:t> school policies are extremely  important. They help assure that BOTH the School and the student understand limits and expectations.</a:t>
            </a:r>
            <a:endParaRPr sz="2800"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152" name="Google Shape;152;p30"/>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153" name="Google Shape;153;p30"/>
          <p:cNvSpPr txBox="1"/>
          <p:nvPr/>
        </p:nvSpPr>
        <p:spPr>
          <a:xfrm>
            <a:off x="1126275" y="53805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1"/>
          <p:cNvSpPr txBox="1"/>
          <p:nvPr/>
        </p:nvSpPr>
        <p:spPr>
          <a:xfrm>
            <a:off x="773100" y="1101151"/>
            <a:ext cx="7597800" cy="3499200"/>
          </a:xfrm>
          <a:prstGeom prst="rect">
            <a:avLst/>
          </a:prstGeom>
          <a:noFill/>
          <a:ln>
            <a:noFill/>
          </a:ln>
        </p:spPr>
        <p:txBody>
          <a:bodyPr spcFirstLastPara="1" wrap="square" lIns="0" tIns="12700" rIns="0" bIns="0" anchor="t" anchorCtr="0">
            <a:noAutofit/>
          </a:bodyPr>
          <a:lstStyle/>
          <a:p>
            <a:pPr marL="460375" marR="454025" lvl="0" indent="-1269" algn="ctr" rtl="0">
              <a:lnSpc>
                <a:spcPct val="100000"/>
              </a:lnSpc>
              <a:spcBef>
                <a:spcPts val="0"/>
              </a:spcBef>
              <a:spcAft>
                <a:spcPts val="0"/>
              </a:spcAft>
              <a:buNone/>
            </a:pPr>
            <a:r>
              <a:rPr lang="en" sz="2500" b="0" i="0" u="none" strike="noStrike" cap="none">
                <a:latin typeface="Times New Roman"/>
                <a:ea typeface="Times New Roman"/>
                <a:cs typeface="Times New Roman"/>
                <a:sym typeface="Times New Roman"/>
              </a:rPr>
              <a:t>Once the School is approved to operate, these  policies become the School’s “rules to live by”</a:t>
            </a:r>
            <a:endParaRPr sz="2500" b="0" i="0" u="none" strike="noStrike" cap="none">
              <a:latin typeface="Times New Roman"/>
              <a:ea typeface="Times New Roman"/>
              <a:cs typeface="Times New Roman"/>
              <a:sym typeface="Times New Roman"/>
            </a:endParaRPr>
          </a:p>
          <a:p>
            <a:pPr marL="0" marR="5080" lvl="0" indent="0" algn="ctr" rtl="0">
              <a:lnSpc>
                <a:spcPct val="100000"/>
              </a:lnSpc>
              <a:spcBef>
                <a:spcPts val="0"/>
              </a:spcBef>
              <a:spcAft>
                <a:spcPts val="0"/>
              </a:spcAft>
              <a:buNone/>
            </a:pPr>
            <a:r>
              <a:rPr lang="en" sz="2500" b="0" i="0" u="none" strike="noStrike" cap="none">
                <a:latin typeface="Times New Roman"/>
                <a:ea typeface="Times New Roman"/>
                <a:cs typeface="Times New Roman"/>
                <a:sym typeface="Times New Roman"/>
              </a:rPr>
              <a:t>and </a:t>
            </a:r>
            <a:r>
              <a:rPr lang="en" sz="2500" b="1" i="1" u="none" strike="noStrike" cap="none">
                <a:latin typeface="Times New Roman"/>
                <a:ea typeface="Times New Roman"/>
                <a:cs typeface="Times New Roman"/>
                <a:sym typeface="Times New Roman"/>
              </a:rPr>
              <a:t>cannot be changed </a:t>
            </a:r>
            <a:r>
              <a:rPr lang="en" sz="2500" b="0" i="0" u="none" strike="noStrike" cap="none">
                <a:latin typeface="Times New Roman"/>
                <a:ea typeface="Times New Roman"/>
                <a:cs typeface="Times New Roman"/>
                <a:sym typeface="Times New Roman"/>
              </a:rPr>
              <a:t>without the prior notification  and approval of the Commission.</a:t>
            </a:r>
            <a:endParaRPr sz="2500" b="0" i="0" u="none" strike="noStrike" cap="none">
              <a:latin typeface="Times New Roman"/>
              <a:ea typeface="Times New Roman"/>
              <a:cs typeface="Times New Roman"/>
              <a:sym typeface="Times New Roman"/>
            </a:endParaRPr>
          </a:p>
          <a:p>
            <a:pPr marL="0" marR="0" lvl="0" indent="0" algn="l" rtl="0">
              <a:lnSpc>
                <a:spcPct val="100000"/>
              </a:lnSpc>
              <a:spcBef>
                <a:spcPts val="25"/>
              </a:spcBef>
              <a:spcAft>
                <a:spcPts val="0"/>
              </a:spcAft>
              <a:buNone/>
            </a:pPr>
            <a:endParaRPr sz="2550" b="0" i="0" u="none" strike="noStrike" cap="none">
              <a:latin typeface="Times New Roman"/>
              <a:ea typeface="Times New Roman"/>
              <a:cs typeface="Times New Roman"/>
              <a:sym typeface="Times New Roman"/>
            </a:endParaRPr>
          </a:p>
          <a:p>
            <a:pPr marL="290830" marR="283210" lvl="0" indent="0" algn="ctr" rtl="0">
              <a:lnSpc>
                <a:spcPct val="100000"/>
              </a:lnSpc>
              <a:spcBef>
                <a:spcPts val="5"/>
              </a:spcBef>
              <a:spcAft>
                <a:spcPts val="0"/>
              </a:spcAft>
              <a:buNone/>
            </a:pPr>
            <a:r>
              <a:rPr lang="en" sz="2500" b="0" i="0" u="none" strike="noStrike" cap="none">
                <a:latin typeface="Times New Roman"/>
                <a:ea typeface="Times New Roman"/>
                <a:cs typeface="Times New Roman"/>
                <a:sym typeface="Times New Roman"/>
              </a:rPr>
              <a:t>These policies are the framework upon which the  School has promised the Commission it will do  business with its students.</a:t>
            </a:r>
            <a:endParaRPr sz="2500" b="0" i="0" u="none" strike="noStrike" cap="none">
              <a:latin typeface="Times New Roman"/>
              <a:ea typeface="Times New Roman"/>
              <a:cs typeface="Times New Roman"/>
              <a:sym typeface="Times New Roman"/>
            </a:endParaRPr>
          </a:p>
        </p:txBody>
      </p:sp>
      <p:sp>
        <p:nvSpPr>
          <p:cNvPr id="159" name="Google Shape;159;p31"/>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160" name="Google Shape;160;p31"/>
          <p:cNvSpPr txBox="1"/>
          <p:nvPr/>
        </p:nvSpPr>
        <p:spPr>
          <a:xfrm>
            <a:off x="1284750" y="54880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293925" y="1317319"/>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2100" dirty="0">
                <a:solidFill>
                  <a:srgbClr val="000000"/>
                </a:solidFill>
                <a:latin typeface="Times New Roman"/>
                <a:ea typeface="Times New Roman"/>
                <a:cs typeface="Times New Roman"/>
                <a:sym typeface="Times New Roman"/>
              </a:rPr>
              <a:t>Changes to any of the following require approval:</a:t>
            </a:r>
            <a:endParaRPr sz="2100" dirty="0">
              <a:solidFill>
                <a:srgbClr val="000000"/>
              </a:solidFill>
              <a:latin typeface="Times New Roman"/>
              <a:ea typeface="Times New Roman"/>
              <a:cs typeface="Times New Roman"/>
              <a:sym typeface="Times New Roman"/>
            </a:endParaRPr>
          </a:p>
        </p:txBody>
      </p:sp>
      <p:sp>
        <p:nvSpPr>
          <p:cNvPr id="166" name="Google Shape;166;p32"/>
          <p:cNvSpPr txBox="1"/>
          <p:nvPr/>
        </p:nvSpPr>
        <p:spPr>
          <a:xfrm>
            <a:off x="1265450" y="1824621"/>
            <a:ext cx="6491100" cy="3240600"/>
          </a:xfrm>
          <a:prstGeom prst="rect">
            <a:avLst/>
          </a:prstGeom>
          <a:noFill/>
          <a:ln>
            <a:noFill/>
          </a:ln>
        </p:spPr>
        <p:txBody>
          <a:bodyPr spcFirstLastPara="1" wrap="square" lIns="0" tIns="84450" rIns="0" bIns="0" anchor="t" anchorCtr="0">
            <a:noAutofit/>
          </a:bodyPr>
          <a:lstStyle/>
          <a:p>
            <a:pPr marL="0" marR="0" lvl="0" indent="-273050" algn="ctr" rtl="0">
              <a:lnSpc>
                <a:spcPct val="100000"/>
              </a:lnSpc>
              <a:spcBef>
                <a:spcPts val="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Admissions</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Attendance</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Academics</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Satisfactory Progress</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65"/>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Completion / Graduation</a:t>
            </a:r>
            <a:endParaRPr sz="1300" b="0" i="0" u="none" strike="noStrike" cap="none">
              <a:latin typeface="Times New Roman"/>
              <a:ea typeface="Times New Roman"/>
              <a:cs typeface="Times New Roman"/>
              <a:sym typeface="Times New Roman"/>
            </a:endParaRPr>
          </a:p>
          <a:p>
            <a:pPr marL="0" marR="0" lvl="1"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Leave of Absence</a:t>
            </a:r>
            <a:endParaRPr sz="1300" b="0" i="0" u="none" strike="noStrike" cap="none">
              <a:latin typeface="Times New Roman"/>
              <a:ea typeface="Times New Roman"/>
              <a:cs typeface="Times New Roman"/>
              <a:sym typeface="Times New Roman"/>
            </a:endParaRPr>
          </a:p>
          <a:p>
            <a:pPr marL="0" marR="0" lvl="2"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Refunds</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Withdrawals</a:t>
            </a:r>
            <a:endParaRPr sz="1300" b="0" i="0" u="none" strike="noStrike" cap="none">
              <a:latin typeface="Times New Roman"/>
              <a:ea typeface="Times New Roman"/>
              <a:cs typeface="Times New Roman"/>
              <a:sym typeface="Times New Roman"/>
            </a:endParaRPr>
          </a:p>
          <a:p>
            <a:pPr marL="0" marR="0" lvl="0" indent="-273050" algn="ctr" rtl="0">
              <a:lnSpc>
                <a:spcPct val="100000"/>
              </a:lnSpc>
              <a:spcBef>
                <a:spcPts val="570"/>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Re-Admittance</a:t>
            </a:r>
            <a:endParaRPr sz="1300" b="0" i="0" u="none" strike="noStrike" cap="none">
              <a:latin typeface="Times New Roman"/>
              <a:ea typeface="Times New Roman"/>
              <a:cs typeface="Times New Roman"/>
              <a:sym typeface="Times New Roman"/>
            </a:endParaRPr>
          </a:p>
          <a:p>
            <a:pPr marL="0" marR="0" lvl="1" indent="-273050" algn="ctr" rtl="0">
              <a:lnSpc>
                <a:spcPct val="100000"/>
              </a:lnSpc>
              <a:spcBef>
                <a:spcPts val="565"/>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Complaint</a:t>
            </a:r>
            <a:r>
              <a:rPr lang="en" sz="1300">
                <a:latin typeface="Times New Roman"/>
                <a:ea typeface="Times New Roman"/>
                <a:cs typeface="Times New Roman"/>
                <a:sym typeface="Times New Roman"/>
              </a:rPr>
              <a:t> Policy and Procedures</a:t>
            </a:r>
            <a:endParaRPr sz="1300">
              <a:latin typeface="Times New Roman"/>
              <a:ea typeface="Times New Roman"/>
              <a:cs typeface="Times New Roman"/>
              <a:sym typeface="Times New Roman"/>
            </a:endParaRPr>
          </a:p>
          <a:p>
            <a:pPr marL="0" marR="0" lvl="1" indent="-273050" algn="ctr" rtl="0">
              <a:lnSpc>
                <a:spcPct val="100000"/>
              </a:lnSpc>
              <a:spcBef>
                <a:spcPts val="565"/>
              </a:spcBef>
              <a:spcAft>
                <a:spcPts val="0"/>
              </a:spcAft>
              <a:buSzPts val="1300"/>
              <a:buFont typeface="Times New Roman"/>
              <a:buChar char="•"/>
            </a:pPr>
            <a:r>
              <a:rPr lang="en" sz="1300" b="0" i="0" u="none" strike="noStrike" cap="none">
                <a:latin typeface="Times New Roman"/>
                <a:ea typeface="Times New Roman"/>
                <a:cs typeface="Times New Roman"/>
                <a:sym typeface="Times New Roman"/>
              </a:rPr>
              <a:t>Credit Granted for Previous Training / Experience</a:t>
            </a:r>
            <a:endParaRPr sz="1300" b="0" i="0" u="none" strike="noStrike" cap="none">
              <a:latin typeface="Times New Roman"/>
              <a:ea typeface="Times New Roman"/>
              <a:cs typeface="Times New Roman"/>
              <a:sym typeface="Times New Roman"/>
            </a:endParaRPr>
          </a:p>
        </p:txBody>
      </p:sp>
      <p:sp>
        <p:nvSpPr>
          <p:cNvPr id="167" name="Google Shape;167;p32"/>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
        <p:nvSpPr>
          <p:cNvPr id="168" name="Google Shape;168;p32"/>
          <p:cNvSpPr txBox="1"/>
          <p:nvPr/>
        </p:nvSpPr>
        <p:spPr>
          <a:xfrm>
            <a:off x="1126275" y="53805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375525" y="128504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2000" b="1" u="sng">
                <a:solidFill>
                  <a:srgbClr val="000000"/>
                </a:solidFill>
                <a:latin typeface="Times New Roman"/>
                <a:ea typeface="Times New Roman"/>
                <a:cs typeface="Times New Roman"/>
                <a:sym typeface="Times New Roman"/>
              </a:rPr>
              <a:t>Student Records </a:t>
            </a:r>
            <a:endParaRPr sz="2000" b="1" u="sng">
              <a:solidFill>
                <a:srgbClr val="000000"/>
              </a:solidFill>
              <a:latin typeface="Times New Roman"/>
              <a:ea typeface="Times New Roman"/>
              <a:cs typeface="Times New Roman"/>
              <a:sym typeface="Times New Roman"/>
            </a:endParaRPr>
          </a:p>
        </p:txBody>
      </p:sp>
      <p:sp>
        <p:nvSpPr>
          <p:cNvPr id="174" name="Google Shape;174;p33"/>
          <p:cNvSpPr txBox="1"/>
          <p:nvPr/>
        </p:nvSpPr>
        <p:spPr>
          <a:xfrm>
            <a:off x="711975" y="1729450"/>
            <a:ext cx="7626000" cy="3107400"/>
          </a:xfrm>
          <a:prstGeom prst="rect">
            <a:avLst/>
          </a:prstGeom>
          <a:noFill/>
          <a:ln>
            <a:noFill/>
          </a:ln>
        </p:spPr>
        <p:txBody>
          <a:bodyPr spcFirstLastPara="1" wrap="square" lIns="0" tIns="84450" rIns="0" bIns="0" anchor="t" anchorCtr="0">
            <a:noAutofit/>
          </a:bodyPr>
          <a:lstStyle/>
          <a:p>
            <a:pPr marL="12065" marR="5080" lvl="0" indent="-1904" algn="ctr" rtl="0">
              <a:spcBef>
                <a:spcPts val="0"/>
              </a:spcBef>
              <a:spcAft>
                <a:spcPts val="0"/>
              </a:spcAft>
              <a:buNone/>
            </a:pPr>
            <a:r>
              <a:rPr lang="en" sz="2700">
                <a:latin typeface="Times New Roman"/>
                <a:ea typeface="Times New Roman"/>
                <a:cs typeface="Times New Roman"/>
                <a:sym typeface="Times New Roman"/>
              </a:rPr>
              <a:t>The School is responsible for </a:t>
            </a:r>
            <a:r>
              <a:rPr lang="en" sz="2700" b="1" i="1">
                <a:latin typeface="Times New Roman"/>
                <a:ea typeface="Times New Roman"/>
                <a:cs typeface="Times New Roman"/>
                <a:sym typeface="Times New Roman"/>
              </a:rPr>
              <a:t>tracking </a:t>
            </a:r>
            <a:r>
              <a:rPr lang="en" sz="2700">
                <a:latin typeface="Times New Roman"/>
                <a:ea typeface="Times New Roman"/>
                <a:cs typeface="Times New Roman"/>
                <a:sym typeface="Times New Roman"/>
              </a:rPr>
              <a:t>and </a:t>
            </a:r>
            <a:r>
              <a:rPr lang="en" sz="2700" b="1" i="1">
                <a:latin typeface="Times New Roman"/>
                <a:ea typeface="Times New Roman"/>
                <a:cs typeface="Times New Roman"/>
                <a:sym typeface="Times New Roman"/>
              </a:rPr>
              <a:t>documenting </a:t>
            </a:r>
            <a:r>
              <a:rPr lang="en" sz="2700">
                <a:latin typeface="Times New Roman"/>
                <a:ea typeface="Times New Roman"/>
                <a:cs typeface="Times New Roman"/>
                <a:sym typeface="Times New Roman"/>
              </a:rPr>
              <a:t>student progress from the time a student enrolls through the time the student leaves (withdrawals, dismissals, graduations). </a:t>
            </a:r>
            <a:endParaRPr sz="2700">
              <a:latin typeface="Times New Roman"/>
              <a:ea typeface="Times New Roman"/>
              <a:cs typeface="Times New Roman"/>
              <a:sym typeface="Times New Roman"/>
            </a:endParaRPr>
          </a:p>
          <a:p>
            <a:pPr marL="12065" marR="5080" lvl="0" indent="-1904" algn="ctr" rtl="0">
              <a:spcBef>
                <a:spcPts val="0"/>
              </a:spcBef>
              <a:spcAft>
                <a:spcPts val="0"/>
              </a:spcAft>
              <a:buNone/>
            </a:pPr>
            <a:endParaRPr sz="2700">
              <a:latin typeface="Times New Roman"/>
              <a:ea typeface="Times New Roman"/>
              <a:cs typeface="Times New Roman"/>
              <a:sym typeface="Times New Roman"/>
            </a:endParaRPr>
          </a:p>
          <a:p>
            <a:pPr marL="12065" marR="5080" lvl="0" indent="-1904" algn="ctr" rtl="0">
              <a:spcBef>
                <a:spcPts val="0"/>
              </a:spcBef>
              <a:spcAft>
                <a:spcPts val="0"/>
              </a:spcAft>
              <a:buNone/>
            </a:pPr>
            <a:r>
              <a:rPr lang="en" sz="2700">
                <a:latin typeface="Times New Roman"/>
                <a:ea typeface="Times New Roman"/>
                <a:cs typeface="Times New Roman"/>
                <a:sym typeface="Times New Roman"/>
              </a:rPr>
              <a:t>T</a:t>
            </a:r>
            <a:r>
              <a:rPr lang="en" sz="2600">
                <a:latin typeface="Times New Roman"/>
                <a:ea typeface="Times New Roman"/>
                <a:cs typeface="Times New Roman"/>
                <a:sym typeface="Times New Roman"/>
              </a:rPr>
              <a:t>his “</a:t>
            </a:r>
            <a:r>
              <a:rPr lang="en" sz="2600" b="1" i="1">
                <a:latin typeface="Times New Roman"/>
                <a:ea typeface="Times New Roman"/>
                <a:cs typeface="Times New Roman"/>
                <a:sym typeface="Times New Roman"/>
              </a:rPr>
              <a:t>paper trail</a:t>
            </a:r>
            <a:r>
              <a:rPr lang="en" sz="2600">
                <a:latin typeface="Times New Roman"/>
                <a:ea typeface="Times New Roman"/>
                <a:cs typeface="Times New Roman"/>
                <a:sym typeface="Times New Roman"/>
              </a:rPr>
              <a:t>” must be contained  in each student’s permanent file </a:t>
            </a:r>
            <a:r>
              <a:rPr lang="en" sz="2600" b="1" u="sng">
                <a:latin typeface="Times New Roman"/>
                <a:ea typeface="Times New Roman"/>
                <a:cs typeface="Times New Roman"/>
                <a:sym typeface="Times New Roman"/>
              </a:rPr>
              <a:t>in perpetuity</a:t>
            </a:r>
            <a:r>
              <a:rPr lang="en" sz="2600">
                <a:latin typeface="Times New Roman"/>
                <a:ea typeface="Times New Roman"/>
                <a:cs typeface="Times New Roman"/>
                <a:sym typeface="Times New Roman"/>
              </a:rPr>
              <a:t> (forever).</a:t>
            </a:r>
            <a:endParaRPr sz="2600" b="1">
              <a:latin typeface="Times New Roman"/>
              <a:ea typeface="Times New Roman"/>
              <a:cs typeface="Times New Roman"/>
              <a:sym typeface="Times New Roman"/>
            </a:endParaRPr>
          </a:p>
          <a:p>
            <a:pPr marL="12065" marR="5080" lvl="0" indent="-1904" algn="ctr" rtl="0">
              <a:spcBef>
                <a:spcPts val="0"/>
              </a:spcBef>
              <a:spcAft>
                <a:spcPts val="0"/>
              </a:spcAft>
              <a:buNone/>
            </a:pPr>
            <a:endParaRPr sz="2300">
              <a:latin typeface="Times New Roman"/>
              <a:ea typeface="Times New Roman"/>
              <a:cs typeface="Times New Roman"/>
              <a:sym typeface="Times New Roman"/>
            </a:endParaRPr>
          </a:p>
          <a:p>
            <a:pPr marL="457200" marR="0" lvl="0" indent="0" algn="l" rtl="0">
              <a:lnSpc>
                <a:spcPct val="100000"/>
              </a:lnSpc>
              <a:spcBef>
                <a:spcPts val="570"/>
              </a:spcBef>
              <a:spcAft>
                <a:spcPts val="0"/>
              </a:spcAft>
              <a:buNone/>
            </a:pPr>
            <a:endParaRPr sz="1100">
              <a:latin typeface="Times New Roman"/>
              <a:ea typeface="Times New Roman"/>
              <a:cs typeface="Times New Roman"/>
              <a:sym typeface="Times New Roman"/>
            </a:endParaRPr>
          </a:p>
        </p:txBody>
      </p:sp>
      <p:sp>
        <p:nvSpPr>
          <p:cNvPr id="175" name="Google Shape;175;p3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
        <p:nvSpPr>
          <p:cNvPr id="176" name="Google Shape;176;p33"/>
          <p:cNvSpPr txBox="1"/>
          <p:nvPr/>
        </p:nvSpPr>
        <p:spPr>
          <a:xfrm>
            <a:off x="1207875" y="50575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375525" y="1017837"/>
            <a:ext cx="8239200" cy="507300"/>
          </a:xfrm>
          <a:prstGeom prst="rect">
            <a:avLst/>
          </a:prstGeom>
        </p:spPr>
        <p:txBody>
          <a:bodyPr spcFirstLastPara="1" wrap="square" lIns="68575" tIns="34275" rIns="68575" bIns="34275" anchor="t" anchorCtr="0">
            <a:noAutofit/>
          </a:bodyPr>
          <a:lstStyle/>
          <a:p>
            <a:pPr lvl="0" algn="ctr"/>
            <a:r>
              <a:rPr lang="en" sz="2000" b="1" u="sng" dirty="0">
                <a:solidFill>
                  <a:srgbClr val="000000"/>
                </a:solidFill>
                <a:latin typeface="Times New Roman"/>
                <a:ea typeface="Times New Roman"/>
                <a:cs typeface="Times New Roman"/>
                <a:sym typeface="Times New Roman"/>
              </a:rPr>
              <a:t>Student </a:t>
            </a:r>
            <a:r>
              <a:rPr lang="en" sz="2000" b="1" u="sng" dirty="0">
                <a:solidFill>
                  <a:srgbClr val="000000"/>
                </a:solidFill>
                <a:latin typeface="Times New Roman" panose="02020603050405020304" pitchFamily="18" charset="0"/>
                <a:ea typeface="Times New Roman"/>
                <a:cs typeface="Times New Roman" panose="02020603050405020304" pitchFamily="18" charset="0"/>
                <a:sym typeface="Times New Roman"/>
              </a:rPr>
              <a:t>Records</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COMAR 13B.01.01.11</a:t>
            </a:r>
            <a:r>
              <a:rPr lang="en-US" sz="2000" dirty="0">
                <a:latin typeface="Times New Roman" panose="02020603050405020304" pitchFamily="18" charset="0"/>
                <a:cs typeface="Times New Roman" panose="02020603050405020304" pitchFamily="18" charset="0"/>
              </a:rPr>
              <a:t>)</a:t>
            </a:r>
            <a:endParaRPr sz="2000" b="1" u="sng"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174" name="Google Shape;174;p33"/>
          <p:cNvSpPr txBox="1"/>
          <p:nvPr/>
        </p:nvSpPr>
        <p:spPr>
          <a:xfrm>
            <a:off x="759000" y="1339836"/>
            <a:ext cx="7626000" cy="3297914"/>
          </a:xfrm>
          <a:prstGeom prst="rect">
            <a:avLst/>
          </a:prstGeom>
          <a:noFill/>
          <a:ln>
            <a:noFill/>
          </a:ln>
        </p:spPr>
        <p:txBody>
          <a:bodyPr spcFirstLastPara="1" wrap="square" lIns="0" tIns="84450" rIns="0" bIns="0" anchor="t" anchorCtr="0">
            <a:noAutofit/>
          </a:bodyPr>
          <a:lstStyle/>
          <a:p>
            <a:pPr marL="12065" marR="5080" lvl="0" indent="-1904" algn="ctr" rtl="0">
              <a:spcBef>
                <a:spcPts val="0"/>
              </a:spcBef>
              <a:spcAft>
                <a:spcPts val="0"/>
              </a:spcAft>
              <a:buNone/>
            </a:pPr>
            <a:r>
              <a:rPr lang="en" sz="1600" dirty="0">
                <a:latin typeface="Times New Roman"/>
                <a:ea typeface="Times New Roman"/>
                <a:cs typeface="Times New Roman"/>
                <a:sym typeface="Times New Roman"/>
              </a:rPr>
              <a:t>How long must records be maintained?</a:t>
            </a:r>
          </a:p>
          <a:p>
            <a:pPr marL="12065" marR="5080" lvl="0" indent="-1904" algn="ctr" rtl="0">
              <a:spcBef>
                <a:spcPts val="0"/>
              </a:spcBef>
              <a:spcAft>
                <a:spcPts val="0"/>
              </a:spcAft>
              <a:buNone/>
            </a:pPr>
            <a:r>
              <a:rPr lang="en" sz="1600" i="1" dirty="0">
                <a:latin typeface="Times New Roman"/>
                <a:ea typeface="Times New Roman"/>
                <a:cs typeface="Times New Roman"/>
                <a:sym typeface="Times New Roman"/>
              </a:rPr>
              <a:t>The </a:t>
            </a:r>
            <a:r>
              <a:rPr lang="en" sz="1600" i="1" u="sng" dirty="0">
                <a:latin typeface="Times New Roman"/>
                <a:ea typeface="Times New Roman"/>
                <a:cs typeface="Times New Roman"/>
                <a:sym typeface="Times New Roman"/>
              </a:rPr>
              <a:t>required </a:t>
            </a:r>
            <a:r>
              <a:rPr lang="en" sz="1600" i="1" dirty="0">
                <a:latin typeface="Times New Roman"/>
                <a:ea typeface="Times New Roman"/>
                <a:cs typeface="Times New Roman"/>
                <a:sym typeface="Times New Roman"/>
              </a:rPr>
              <a:t>student files must be maintained forever.</a:t>
            </a:r>
          </a:p>
          <a:p>
            <a:pPr marL="12065" marR="5080" lvl="0" indent="-1904" algn="ctr" rtl="0">
              <a:spcBef>
                <a:spcPts val="0"/>
              </a:spcBef>
              <a:spcAft>
                <a:spcPts val="0"/>
              </a:spcAft>
              <a:buNone/>
            </a:pPr>
            <a:endParaRPr lang="en" sz="1600" dirty="0">
              <a:latin typeface="Times New Roman"/>
              <a:ea typeface="Times New Roman"/>
              <a:cs typeface="Times New Roman"/>
              <a:sym typeface="Times New Roman"/>
            </a:endParaRPr>
          </a:p>
          <a:p>
            <a:pPr marL="12065" marR="5080" lvl="0" indent="-1904" algn="ctr" rtl="0">
              <a:spcBef>
                <a:spcPts val="0"/>
              </a:spcBef>
              <a:spcAft>
                <a:spcPts val="0"/>
              </a:spcAft>
              <a:buNone/>
            </a:pPr>
            <a:r>
              <a:rPr lang="en" sz="1600" dirty="0">
                <a:latin typeface="Times New Roman"/>
                <a:ea typeface="Times New Roman"/>
                <a:cs typeface="Times New Roman"/>
                <a:sym typeface="Times New Roman"/>
              </a:rPr>
              <a:t>How long must records be maintained on site?</a:t>
            </a:r>
          </a:p>
          <a:p>
            <a:pPr marL="12065" marR="5080" lvl="0" indent="-1904" algn="ctr" rtl="0">
              <a:spcBef>
                <a:spcPts val="0"/>
              </a:spcBef>
              <a:spcAft>
                <a:spcPts val="0"/>
              </a:spcAft>
              <a:buNone/>
            </a:pPr>
            <a:r>
              <a:rPr lang="en" sz="1600" i="1" dirty="0">
                <a:latin typeface="Times New Roman"/>
                <a:ea typeface="Times New Roman"/>
                <a:cs typeface="Times New Roman"/>
                <a:sym typeface="Times New Roman"/>
              </a:rPr>
              <a:t>Student records must be accessible to MHEC staff upon inspection.  A school must have at least the last 5 years of student records </a:t>
            </a:r>
            <a:r>
              <a:rPr lang="en" sz="1600" b="1" i="1" u="sng" dirty="0">
                <a:latin typeface="Times New Roman"/>
                <a:ea typeface="Times New Roman"/>
                <a:cs typeface="Times New Roman"/>
                <a:sym typeface="Times New Roman"/>
              </a:rPr>
              <a:t>on site</a:t>
            </a:r>
            <a:r>
              <a:rPr lang="en" sz="1600" i="1" dirty="0">
                <a:latin typeface="Times New Roman"/>
                <a:ea typeface="Times New Roman"/>
                <a:cs typeface="Times New Roman"/>
                <a:sym typeface="Times New Roman"/>
              </a:rPr>
              <a:t>.</a:t>
            </a:r>
          </a:p>
          <a:p>
            <a:pPr marL="12065" marR="5080" lvl="0" indent="-1904" algn="ctr" rtl="0">
              <a:spcBef>
                <a:spcPts val="0"/>
              </a:spcBef>
              <a:spcAft>
                <a:spcPts val="0"/>
              </a:spcAft>
              <a:buNone/>
            </a:pPr>
            <a:endParaRPr lang="en" sz="1600" dirty="0">
              <a:latin typeface="Times New Roman"/>
              <a:ea typeface="Times New Roman"/>
              <a:cs typeface="Times New Roman"/>
              <a:sym typeface="Times New Roman"/>
            </a:endParaRPr>
          </a:p>
          <a:p>
            <a:pPr marL="12065" marR="5080" lvl="0" indent="-1904" algn="ctr" rtl="0">
              <a:spcBef>
                <a:spcPts val="0"/>
              </a:spcBef>
              <a:spcAft>
                <a:spcPts val="0"/>
              </a:spcAft>
              <a:buNone/>
            </a:pPr>
            <a:r>
              <a:rPr lang="en" sz="1600" dirty="0">
                <a:latin typeface="Times New Roman"/>
                <a:ea typeface="Times New Roman"/>
                <a:cs typeface="Times New Roman"/>
                <a:sym typeface="Times New Roman"/>
              </a:rPr>
              <a:t>How must records be maintained?</a:t>
            </a:r>
          </a:p>
          <a:p>
            <a:pPr marL="12065" marR="5080" lvl="0" indent="-1904" algn="ctr" rtl="0">
              <a:spcBef>
                <a:spcPts val="0"/>
              </a:spcBef>
              <a:spcAft>
                <a:spcPts val="0"/>
              </a:spcAft>
              <a:buNone/>
            </a:pPr>
            <a:r>
              <a:rPr lang="en" sz="1600" i="1" dirty="0">
                <a:latin typeface="Times New Roman"/>
                <a:ea typeface="Times New Roman"/>
                <a:cs typeface="Times New Roman"/>
                <a:sym typeface="Times New Roman"/>
              </a:rPr>
              <a:t>Paper form or electronic form is acceptable however they need to be accessible to MHEC staff and easily delivered in the event that the school closes.  Paper files must be stored in a fireproof, file cabinet.  We strongly encourage that you back up your records regularly to avoid any loss of data.  We prefer that the records are digitized in the event of a school closure.</a:t>
            </a:r>
            <a:endParaRPr sz="1600" i="1" dirty="0">
              <a:latin typeface="Times New Roman"/>
              <a:ea typeface="Times New Roman"/>
              <a:cs typeface="Times New Roman"/>
              <a:sym typeface="Times New Roman"/>
            </a:endParaRPr>
          </a:p>
          <a:p>
            <a:pPr marL="457200" marR="0" lvl="0" indent="0" algn="l" rtl="0">
              <a:lnSpc>
                <a:spcPct val="100000"/>
              </a:lnSpc>
              <a:spcBef>
                <a:spcPts val="570"/>
              </a:spcBef>
              <a:spcAft>
                <a:spcPts val="0"/>
              </a:spcAft>
              <a:buNone/>
            </a:pPr>
            <a:endParaRPr sz="1100" dirty="0">
              <a:latin typeface="Times New Roman"/>
              <a:ea typeface="Times New Roman"/>
              <a:cs typeface="Times New Roman"/>
              <a:sym typeface="Times New Roman"/>
            </a:endParaRPr>
          </a:p>
        </p:txBody>
      </p:sp>
      <p:sp>
        <p:nvSpPr>
          <p:cNvPr id="175" name="Google Shape;175;p3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176" name="Google Shape;176;p33"/>
          <p:cNvSpPr txBox="1"/>
          <p:nvPr/>
        </p:nvSpPr>
        <p:spPr>
          <a:xfrm>
            <a:off x="1207875" y="505750"/>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a:p>
        </p:txBody>
      </p:sp>
    </p:spTree>
    <p:extLst>
      <p:ext uri="{BB962C8B-B14F-4D97-AF65-F5344CB8AC3E}">
        <p14:creationId xmlns:p14="http://schemas.microsoft.com/office/powerpoint/2010/main" val="49881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Student Records include... </a:t>
            </a:r>
            <a:endParaRPr b="1" u="sng">
              <a:solidFill>
                <a:srgbClr val="000000"/>
              </a:solidFill>
              <a:latin typeface="Times New Roman"/>
              <a:ea typeface="Times New Roman"/>
              <a:cs typeface="Times New Roman"/>
              <a:sym typeface="Times New Roman"/>
            </a:endParaRPr>
          </a:p>
        </p:txBody>
      </p:sp>
      <p:sp>
        <p:nvSpPr>
          <p:cNvPr id="182" name="Google Shape;182;p34"/>
          <p:cNvSpPr txBox="1"/>
          <p:nvPr/>
        </p:nvSpPr>
        <p:spPr>
          <a:xfrm>
            <a:off x="776552" y="990689"/>
            <a:ext cx="7590900" cy="4113000"/>
          </a:xfrm>
          <a:prstGeom prst="rect">
            <a:avLst/>
          </a:prstGeom>
          <a:noFill/>
          <a:ln>
            <a:noFill/>
          </a:ln>
        </p:spPr>
        <p:txBody>
          <a:bodyPr spcFirstLastPara="1" wrap="square" lIns="0" tIns="84450" rIns="0" bIns="0" anchor="t" anchorCtr="0">
            <a:noAutofit/>
          </a:bodyPr>
          <a:lstStyle/>
          <a:p>
            <a:pPr marL="355600" marR="0" lvl="0" indent="-336550" algn="l" rtl="0">
              <a:lnSpc>
                <a:spcPct val="100000"/>
              </a:lnSpc>
              <a:spcBef>
                <a:spcPts val="0"/>
              </a:spcBef>
              <a:spcAft>
                <a:spcPts val="0"/>
              </a:spcAft>
              <a:buSzPts val="2300"/>
              <a:buFont typeface="Times New Roman"/>
              <a:buChar char="•"/>
            </a:pPr>
            <a:r>
              <a:rPr lang="en" sz="2300" b="0" i="0" u="none" strike="noStrike" cap="none" dirty="0">
                <a:latin typeface="Times New Roman"/>
                <a:ea typeface="Times New Roman"/>
                <a:cs typeface="Times New Roman"/>
                <a:sym typeface="Times New Roman"/>
              </a:rPr>
              <a:t>Documentation that </a:t>
            </a:r>
            <a:r>
              <a:rPr lang="en" sz="2300" b="1" i="1" u="none" strike="noStrike" cap="none" dirty="0">
                <a:latin typeface="Times New Roman"/>
                <a:ea typeface="Times New Roman"/>
                <a:cs typeface="Times New Roman"/>
                <a:sym typeface="Times New Roman"/>
              </a:rPr>
              <a:t>all </a:t>
            </a:r>
            <a:r>
              <a:rPr lang="en" sz="2300" b="0" i="0" u="none" strike="noStrike" cap="none" dirty="0">
                <a:latin typeface="Times New Roman"/>
                <a:ea typeface="Times New Roman"/>
                <a:cs typeface="Times New Roman"/>
                <a:sym typeface="Times New Roman"/>
              </a:rPr>
              <a:t>admissions criteria are met</a:t>
            </a:r>
            <a:endParaRPr sz="2300" b="0" i="0" u="none" strike="noStrike" cap="none" dirty="0">
              <a:latin typeface="Times New Roman"/>
              <a:ea typeface="Times New Roman"/>
              <a:cs typeface="Times New Roman"/>
              <a:sym typeface="Times New Roman"/>
            </a:endParaRPr>
          </a:p>
          <a:p>
            <a:pPr marL="355600" marR="0" lvl="0" indent="-336550" algn="l" rtl="0">
              <a:lnSpc>
                <a:spcPct val="100000"/>
              </a:lnSpc>
              <a:spcBef>
                <a:spcPts val="570"/>
              </a:spcBef>
              <a:spcAft>
                <a:spcPts val="0"/>
              </a:spcAft>
              <a:buSzPts val="2300"/>
              <a:buFont typeface="Times New Roman"/>
              <a:buChar char="•"/>
            </a:pPr>
            <a:r>
              <a:rPr lang="en" sz="2300" b="0" i="0" u="none" strike="noStrike" cap="none" dirty="0">
                <a:latin typeface="Times New Roman"/>
                <a:ea typeface="Times New Roman"/>
                <a:cs typeface="Times New Roman"/>
                <a:sym typeface="Times New Roman"/>
              </a:rPr>
              <a:t>A completed and accurate enrollment agreement</a:t>
            </a:r>
            <a:endParaRPr sz="2300" b="0" i="0" u="none" strike="noStrike" cap="none" dirty="0">
              <a:latin typeface="Times New Roman"/>
              <a:ea typeface="Times New Roman"/>
              <a:cs typeface="Times New Roman"/>
              <a:sym typeface="Times New Roman"/>
            </a:endParaRPr>
          </a:p>
          <a:p>
            <a:pPr marL="355600" marR="5080" lvl="0" indent="-336550" algn="l" rtl="0">
              <a:lnSpc>
                <a:spcPct val="100000"/>
              </a:lnSpc>
              <a:spcBef>
                <a:spcPts val="570"/>
              </a:spcBef>
              <a:spcAft>
                <a:spcPts val="0"/>
              </a:spcAft>
              <a:buSzPts val="2300"/>
              <a:buFont typeface="Times New Roman"/>
              <a:buChar char="•"/>
            </a:pPr>
            <a:r>
              <a:rPr lang="en" sz="2300" b="0" i="0" u="none" strike="noStrike" cap="none" dirty="0">
                <a:latin typeface="Times New Roman"/>
                <a:ea typeface="Times New Roman"/>
                <a:cs typeface="Times New Roman"/>
                <a:sym typeface="Times New Roman"/>
              </a:rPr>
              <a:t>A student’s up-to-date attendance records and academic achievements</a:t>
            </a:r>
            <a:endParaRPr sz="2300" b="0" i="0" u="none" strike="noStrike" cap="none" dirty="0">
              <a:latin typeface="Times New Roman"/>
              <a:ea typeface="Times New Roman"/>
              <a:cs typeface="Times New Roman"/>
              <a:sym typeface="Times New Roman"/>
            </a:endParaRPr>
          </a:p>
          <a:p>
            <a:pPr marL="355600" marR="0" lvl="0" indent="-336550" algn="l" rtl="0">
              <a:lnSpc>
                <a:spcPct val="100000"/>
              </a:lnSpc>
              <a:spcBef>
                <a:spcPts val="560"/>
              </a:spcBef>
              <a:spcAft>
                <a:spcPts val="0"/>
              </a:spcAft>
              <a:buSzPts val="2300"/>
              <a:buFont typeface="Times New Roman"/>
              <a:buChar char="•"/>
            </a:pPr>
            <a:r>
              <a:rPr lang="en" sz="2300" b="0" i="0" u="none" strike="noStrike" cap="none" dirty="0">
                <a:latin typeface="Times New Roman"/>
                <a:ea typeface="Times New Roman"/>
                <a:cs typeface="Times New Roman"/>
                <a:sym typeface="Times New Roman"/>
              </a:rPr>
              <a:t>An up-to-date record of the student’s financial account</a:t>
            </a:r>
            <a:endParaRPr sz="2300" b="0" i="0" u="none" strike="noStrike" cap="none" dirty="0">
              <a:latin typeface="Times New Roman"/>
              <a:ea typeface="Times New Roman"/>
              <a:cs typeface="Times New Roman"/>
              <a:sym typeface="Times New Roman"/>
            </a:endParaRPr>
          </a:p>
          <a:p>
            <a:pPr marL="355600" marR="172085" lvl="0" indent="-337185" algn="l" rtl="0">
              <a:lnSpc>
                <a:spcPct val="100000"/>
              </a:lnSpc>
              <a:spcBef>
                <a:spcPts val="570"/>
              </a:spcBef>
              <a:spcAft>
                <a:spcPts val="0"/>
              </a:spcAft>
              <a:buSzPts val="2300"/>
              <a:buFont typeface="Times New Roman"/>
              <a:buChar char="•"/>
            </a:pPr>
            <a:r>
              <a:rPr lang="en" sz="2300" b="0" i="0" u="sng" strike="noStrike" cap="none" dirty="0">
                <a:latin typeface="Times New Roman"/>
                <a:ea typeface="Times New Roman"/>
                <a:cs typeface="Times New Roman"/>
                <a:sym typeface="Times New Roman"/>
              </a:rPr>
              <a:t>For Withdrawals and Terminations</a:t>
            </a:r>
            <a:r>
              <a:rPr lang="en" sz="2300" b="0" i="0" u="none" strike="noStrike" cap="none" dirty="0">
                <a:latin typeface="Times New Roman"/>
                <a:ea typeface="Times New Roman"/>
                <a:cs typeface="Times New Roman"/>
                <a:sym typeface="Times New Roman"/>
              </a:rPr>
              <a:t>: up-to-date student transcript, documents concerning the withdrawal circumstances, and </a:t>
            </a:r>
            <a:r>
              <a:rPr lang="en" sz="2300" b="1" i="1" u="none" strike="noStrike" cap="none" dirty="0">
                <a:latin typeface="Times New Roman"/>
                <a:ea typeface="Times New Roman"/>
                <a:cs typeface="Times New Roman"/>
                <a:sym typeface="Times New Roman"/>
              </a:rPr>
              <a:t>refund calculations </a:t>
            </a:r>
            <a:r>
              <a:rPr lang="en" sz="2300" i="1" u="none" strike="noStrike" cap="none" dirty="0">
                <a:latin typeface="Times New Roman"/>
                <a:ea typeface="Times New Roman"/>
                <a:cs typeface="Times New Roman"/>
                <a:sym typeface="Times New Roman"/>
              </a:rPr>
              <a:t>(if applicable)</a:t>
            </a:r>
            <a:endParaRPr sz="2300" i="0" u="none" strike="noStrike" cap="none" dirty="0">
              <a:latin typeface="Times New Roman"/>
              <a:ea typeface="Times New Roman"/>
              <a:cs typeface="Times New Roman"/>
              <a:sym typeface="Times New Roman"/>
            </a:endParaRPr>
          </a:p>
          <a:p>
            <a:pPr marL="355600" marR="394335" lvl="0" indent="-336550" algn="l" rtl="0">
              <a:lnSpc>
                <a:spcPct val="100000"/>
              </a:lnSpc>
              <a:spcBef>
                <a:spcPts val="555"/>
              </a:spcBef>
              <a:spcAft>
                <a:spcPts val="0"/>
              </a:spcAft>
              <a:buSzPts val="2300"/>
              <a:buFont typeface="Times New Roman"/>
              <a:buChar char="•"/>
            </a:pPr>
            <a:r>
              <a:rPr lang="en" sz="2300" b="0" i="0" u="sng" strike="noStrike" cap="none" dirty="0">
                <a:latin typeface="Times New Roman"/>
                <a:ea typeface="Times New Roman"/>
                <a:cs typeface="Times New Roman"/>
                <a:sym typeface="Times New Roman"/>
              </a:rPr>
              <a:t>For </a:t>
            </a:r>
            <a:r>
              <a:rPr lang="en" sz="2300" u="sng" dirty="0">
                <a:latin typeface="Times New Roman"/>
                <a:ea typeface="Times New Roman"/>
                <a:cs typeface="Times New Roman"/>
                <a:sym typeface="Times New Roman"/>
              </a:rPr>
              <a:t>G</a:t>
            </a:r>
            <a:r>
              <a:rPr lang="en" sz="2300" b="0" i="0" u="sng" strike="noStrike" cap="none" dirty="0">
                <a:latin typeface="Times New Roman"/>
                <a:ea typeface="Times New Roman"/>
                <a:cs typeface="Times New Roman"/>
                <a:sym typeface="Times New Roman"/>
              </a:rPr>
              <a:t>raduates</a:t>
            </a:r>
            <a:r>
              <a:rPr lang="en" sz="2300" b="0" i="0" u="none" strike="noStrike" cap="none" dirty="0">
                <a:latin typeface="Times New Roman"/>
                <a:ea typeface="Times New Roman"/>
                <a:cs typeface="Times New Roman"/>
                <a:sym typeface="Times New Roman"/>
              </a:rPr>
              <a:t>: a complete student transcript, copy of certificate/diploma, and </a:t>
            </a:r>
            <a:r>
              <a:rPr lang="en" sz="2300" b="1" i="1" u="none" strike="noStrike" cap="none" dirty="0">
                <a:latin typeface="Times New Roman"/>
                <a:ea typeface="Times New Roman"/>
                <a:cs typeface="Times New Roman"/>
                <a:sym typeface="Times New Roman"/>
              </a:rPr>
              <a:t>placement tracking</a:t>
            </a:r>
            <a:endParaRPr sz="2300" b="0" i="0" u="none" strike="noStrike" cap="none" dirty="0">
              <a:latin typeface="Times New Roman"/>
              <a:ea typeface="Times New Roman"/>
              <a:cs typeface="Times New Roman"/>
              <a:sym typeface="Times New Roman"/>
            </a:endParaRPr>
          </a:p>
        </p:txBody>
      </p:sp>
      <p:sp>
        <p:nvSpPr>
          <p:cNvPr id="183" name="Google Shape;183;p34"/>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Student Records include... </a:t>
            </a:r>
            <a:endParaRPr b="1" u="sng">
              <a:solidFill>
                <a:srgbClr val="000000"/>
              </a:solidFill>
              <a:latin typeface="Times New Roman"/>
              <a:ea typeface="Times New Roman"/>
              <a:cs typeface="Times New Roman"/>
              <a:sym typeface="Times New Roman"/>
            </a:endParaRPr>
          </a:p>
        </p:txBody>
      </p:sp>
      <p:sp>
        <p:nvSpPr>
          <p:cNvPr id="189" name="Google Shape;189;p35"/>
          <p:cNvSpPr txBox="1"/>
          <p:nvPr/>
        </p:nvSpPr>
        <p:spPr>
          <a:xfrm>
            <a:off x="776552" y="990689"/>
            <a:ext cx="7590900" cy="4113000"/>
          </a:xfrm>
          <a:prstGeom prst="rect">
            <a:avLst/>
          </a:prstGeom>
          <a:noFill/>
          <a:ln>
            <a:noFill/>
          </a:ln>
        </p:spPr>
        <p:txBody>
          <a:bodyPr spcFirstLastPara="1" wrap="square" lIns="0" tIns="84450" rIns="0" bIns="0" anchor="t" anchorCtr="0">
            <a:noAutofit/>
          </a:bodyPr>
          <a:lstStyle/>
          <a:p>
            <a:pPr marL="457200" marR="5080" lvl="0" indent="-374650" algn="l" rtl="0">
              <a:lnSpc>
                <a:spcPct val="107500"/>
              </a:lnSpc>
              <a:spcBef>
                <a:spcPts val="0"/>
              </a:spcBef>
              <a:spcAft>
                <a:spcPts val="0"/>
              </a:spcAft>
              <a:buSzPts val="2300"/>
              <a:buFont typeface="Times New Roman"/>
              <a:buChar char="•"/>
            </a:pPr>
            <a:r>
              <a:rPr lang="en" sz="2300" b="1" i="1" dirty="0">
                <a:latin typeface="Times New Roman"/>
                <a:ea typeface="Times New Roman"/>
                <a:cs typeface="Times New Roman"/>
                <a:sym typeface="Times New Roman"/>
              </a:rPr>
              <a:t>Signed </a:t>
            </a:r>
            <a:r>
              <a:rPr lang="en" sz="2300" dirty="0">
                <a:latin typeface="Times New Roman"/>
                <a:ea typeface="Times New Roman"/>
                <a:cs typeface="Times New Roman"/>
                <a:sym typeface="Times New Roman"/>
              </a:rPr>
              <a:t>and </a:t>
            </a:r>
            <a:r>
              <a:rPr lang="en" sz="2300" b="1" i="1" dirty="0">
                <a:latin typeface="Times New Roman"/>
                <a:ea typeface="Times New Roman"/>
                <a:cs typeface="Times New Roman"/>
                <a:sym typeface="Times New Roman"/>
              </a:rPr>
              <a:t>dated </a:t>
            </a:r>
            <a:r>
              <a:rPr lang="en" sz="2300" dirty="0">
                <a:latin typeface="Times New Roman"/>
                <a:ea typeface="Times New Roman"/>
                <a:cs typeface="Times New Roman"/>
                <a:sym typeface="Times New Roman"/>
              </a:rPr>
              <a:t>documentation / records of counseling or  advising sessions</a:t>
            </a:r>
            <a:endParaRPr sz="2300" dirty="0">
              <a:latin typeface="Times New Roman"/>
              <a:ea typeface="Times New Roman"/>
              <a:cs typeface="Times New Roman"/>
              <a:sym typeface="Times New Roman"/>
            </a:endParaRPr>
          </a:p>
          <a:p>
            <a:pPr marL="457200" lvl="0" indent="-374650" algn="l" rtl="0">
              <a:spcBef>
                <a:spcPts val="250"/>
              </a:spcBef>
              <a:spcAft>
                <a:spcPts val="0"/>
              </a:spcAft>
              <a:buSzPts val="2300"/>
              <a:buFont typeface="Times New Roman"/>
              <a:buChar char="•"/>
            </a:pPr>
            <a:r>
              <a:rPr lang="en" sz="2300" dirty="0">
                <a:latin typeface="Times New Roman"/>
                <a:ea typeface="Times New Roman"/>
                <a:cs typeface="Times New Roman"/>
                <a:sym typeface="Times New Roman"/>
              </a:rPr>
              <a:t>Academic or attendance </a:t>
            </a:r>
            <a:r>
              <a:rPr lang="en" sz="2300" b="1" i="1" dirty="0">
                <a:latin typeface="Times New Roman"/>
                <a:ea typeface="Times New Roman"/>
                <a:cs typeface="Times New Roman"/>
                <a:sym typeface="Times New Roman"/>
              </a:rPr>
              <a:t>probation </a:t>
            </a:r>
            <a:r>
              <a:rPr lang="en" sz="2300" dirty="0">
                <a:latin typeface="Times New Roman"/>
                <a:ea typeface="Times New Roman"/>
                <a:cs typeface="Times New Roman"/>
                <a:sym typeface="Times New Roman"/>
              </a:rPr>
              <a:t>notification</a:t>
            </a:r>
            <a:endParaRPr sz="2300" dirty="0">
              <a:latin typeface="Times New Roman"/>
              <a:ea typeface="Times New Roman"/>
              <a:cs typeface="Times New Roman"/>
              <a:sym typeface="Times New Roman"/>
            </a:endParaRPr>
          </a:p>
          <a:p>
            <a:pPr marL="457200" lvl="0" indent="-374650" algn="l" rtl="0">
              <a:spcBef>
                <a:spcPts val="280"/>
              </a:spcBef>
              <a:spcAft>
                <a:spcPts val="0"/>
              </a:spcAft>
              <a:buSzPts val="2300"/>
              <a:buFont typeface="Times New Roman"/>
              <a:buChar char="•"/>
            </a:pPr>
            <a:r>
              <a:rPr lang="en" sz="2300" dirty="0">
                <a:latin typeface="Times New Roman"/>
                <a:ea typeface="Times New Roman"/>
                <a:cs typeface="Times New Roman"/>
                <a:sym typeface="Times New Roman"/>
              </a:rPr>
              <a:t>Leave of absence documentation</a:t>
            </a:r>
            <a:endParaRPr sz="2300" dirty="0">
              <a:latin typeface="Times New Roman"/>
              <a:ea typeface="Times New Roman"/>
              <a:cs typeface="Times New Roman"/>
              <a:sym typeface="Times New Roman"/>
            </a:endParaRPr>
          </a:p>
          <a:p>
            <a:pPr marL="457200" marR="1626870" lvl="0" indent="-374650" algn="l" rtl="0">
              <a:lnSpc>
                <a:spcPct val="107500"/>
              </a:lnSpc>
              <a:spcBef>
                <a:spcPts val="615"/>
              </a:spcBef>
              <a:spcAft>
                <a:spcPts val="0"/>
              </a:spcAft>
              <a:buSzPts val="2300"/>
              <a:buFont typeface="Times New Roman"/>
              <a:buChar char="•"/>
            </a:pPr>
            <a:r>
              <a:rPr lang="en" sz="2300" b="1" i="1" dirty="0">
                <a:latin typeface="Times New Roman"/>
                <a:ea typeface="Times New Roman"/>
                <a:cs typeface="Times New Roman"/>
                <a:sym typeface="Times New Roman"/>
              </a:rPr>
              <a:t>Changes </a:t>
            </a:r>
            <a:r>
              <a:rPr lang="en" sz="2300" dirty="0">
                <a:latin typeface="Times New Roman"/>
                <a:ea typeface="Times New Roman"/>
                <a:cs typeface="Times New Roman"/>
                <a:sym typeface="Times New Roman"/>
              </a:rPr>
              <a:t>made to the enrollment agreement  (acknowledged by the school and the student)</a:t>
            </a:r>
            <a:endParaRPr sz="2300" dirty="0">
              <a:latin typeface="Times New Roman"/>
              <a:ea typeface="Times New Roman"/>
              <a:cs typeface="Times New Roman"/>
              <a:sym typeface="Times New Roman"/>
            </a:endParaRPr>
          </a:p>
          <a:p>
            <a:pPr marL="457200" marR="598170" lvl="0" indent="-374650" algn="l" rtl="0">
              <a:lnSpc>
                <a:spcPct val="107500"/>
              </a:lnSpc>
              <a:spcBef>
                <a:spcPts val="595"/>
              </a:spcBef>
              <a:spcAft>
                <a:spcPts val="0"/>
              </a:spcAft>
              <a:buSzPts val="2300"/>
              <a:buFont typeface="Times New Roman"/>
              <a:buChar char="•"/>
            </a:pPr>
            <a:r>
              <a:rPr lang="en" sz="2300" dirty="0">
                <a:latin typeface="Times New Roman"/>
                <a:ea typeface="Times New Roman"/>
                <a:cs typeface="Times New Roman"/>
                <a:sym typeface="Times New Roman"/>
              </a:rPr>
              <a:t>Financial Aid documentation</a:t>
            </a:r>
            <a:endParaRPr sz="2300" dirty="0">
              <a:latin typeface="Times New Roman"/>
              <a:ea typeface="Times New Roman"/>
              <a:cs typeface="Times New Roman"/>
              <a:sym typeface="Times New Roman"/>
            </a:endParaRPr>
          </a:p>
          <a:p>
            <a:pPr marL="457200" lvl="0" indent="-374650" algn="l" rtl="0">
              <a:spcBef>
                <a:spcPts val="250"/>
              </a:spcBef>
              <a:spcAft>
                <a:spcPts val="0"/>
              </a:spcAft>
              <a:buSzPts val="2300"/>
              <a:buFont typeface="Times New Roman"/>
              <a:buChar char="•"/>
            </a:pPr>
            <a:r>
              <a:rPr lang="en" sz="2300" dirty="0">
                <a:latin typeface="Times New Roman"/>
                <a:ea typeface="Times New Roman"/>
                <a:cs typeface="Times New Roman"/>
                <a:sym typeface="Times New Roman"/>
              </a:rPr>
              <a:t>Complaints</a:t>
            </a:r>
            <a:endParaRPr sz="2300" dirty="0">
              <a:latin typeface="Times New Roman"/>
              <a:ea typeface="Times New Roman"/>
              <a:cs typeface="Times New Roman"/>
              <a:sym typeface="Times New Roman"/>
            </a:endParaRPr>
          </a:p>
          <a:p>
            <a:pPr marL="457200" marR="394335" lvl="0" indent="0" algn="l" rtl="0">
              <a:lnSpc>
                <a:spcPct val="100000"/>
              </a:lnSpc>
              <a:spcBef>
                <a:spcPts val="555"/>
              </a:spcBef>
              <a:spcAft>
                <a:spcPts val="0"/>
              </a:spcAft>
              <a:buNone/>
            </a:pPr>
            <a:endParaRPr sz="2300" dirty="0">
              <a:latin typeface="Times New Roman"/>
              <a:ea typeface="Times New Roman"/>
              <a:cs typeface="Times New Roman"/>
              <a:sym typeface="Times New Roman"/>
            </a:endParaRPr>
          </a:p>
        </p:txBody>
      </p:sp>
      <p:sp>
        <p:nvSpPr>
          <p:cNvPr id="190" name="Google Shape;190;p35"/>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82"/>
        <p:cNvGrpSpPr/>
        <p:nvPr/>
      </p:nvGrpSpPr>
      <p:grpSpPr>
        <a:xfrm>
          <a:off x="0" y="0"/>
          <a:ext cx="0" cy="0"/>
          <a:chOff x="0" y="0"/>
          <a:chExt cx="0" cy="0"/>
        </a:xfrm>
      </p:grpSpPr>
      <p:sp>
        <p:nvSpPr>
          <p:cNvPr id="83" name="Google Shape;83;p20"/>
          <p:cNvSpPr txBox="1">
            <a:spLocks noGrp="1"/>
          </p:cNvSpPr>
          <p:nvPr>
            <p:ph type="ctrTitle"/>
          </p:nvPr>
        </p:nvSpPr>
        <p:spPr>
          <a:xfrm>
            <a:off x="1282925" y="786925"/>
            <a:ext cx="6105600" cy="3719100"/>
          </a:xfrm>
          <a:prstGeom prst="rect">
            <a:avLst/>
          </a:prstGeom>
        </p:spPr>
        <p:txBody>
          <a:bodyPr spcFirstLastPara="1" wrap="square" lIns="68575" tIns="34275" rIns="68575" bIns="34275" anchor="ctr" anchorCtr="0">
            <a:noAutofit/>
          </a:bodyPr>
          <a:lstStyle/>
          <a:p>
            <a:pPr marL="0" lvl="0" indent="0" rtl="0">
              <a:lnSpc>
                <a:spcPct val="115000"/>
              </a:lnSpc>
              <a:spcBef>
                <a:spcPts val="0"/>
              </a:spcBef>
              <a:spcAft>
                <a:spcPts val="0"/>
              </a:spcAft>
              <a:buNone/>
            </a:pPr>
            <a:r>
              <a:rPr lang="en-US" u="sng" dirty="0">
                <a:solidFill>
                  <a:schemeClr val="accent3"/>
                </a:solidFill>
                <a:latin typeface="Times New Roman" panose="02020603050405020304" pitchFamily="18" charset="0"/>
                <a:cs typeface="Times New Roman" panose="02020603050405020304" pitchFamily="18" charset="0"/>
              </a:rPr>
              <a:t>Agenda</a:t>
            </a:r>
            <a:endParaRPr u="sng" dirty="0">
              <a:solidFill>
                <a:schemeClr val="accent3"/>
              </a:solidFill>
              <a:latin typeface="Times New Roman" panose="02020603050405020304" pitchFamily="18" charset="0"/>
              <a:cs typeface="Times New Roman" panose="02020603050405020304" pitchFamily="18" charset="0"/>
            </a:endParaRPr>
          </a:p>
          <a:p>
            <a:pPr marL="714375" lvl="0" indent="-336550" algn="l" rtl="0">
              <a:lnSpc>
                <a:spcPct val="115000"/>
              </a:lnSpc>
              <a:spcBef>
                <a:spcPts val="500"/>
              </a:spcBef>
              <a:spcAft>
                <a:spcPts val="0"/>
              </a:spcAft>
              <a:buClr>
                <a:srgbClr val="000000"/>
              </a:buClr>
              <a:buSzPts val="1700"/>
              <a:buFont typeface="Times New Roman"/>
              <a:buAutoNum type="romanUcPeriod"/>
            </a:pPr>
            <a:r>
              <a:rPr lang="en" sz="2000" dirty="0">
                <a:solidFill>
                  <a:srgbClr val="000000"/>
                </a:solidFill>
                <a:latin typeface="Times New Roman"/>
                <a:ea typeface="Times New Roman"/>
                <a:cs typeface="Times New Roman"/>
                <a:sym typeface="Times New Roman"/>
              </a:rPr>
              <a:t>Introduction to MHEC </a:t>
            </a:r>
            <a:endParaRPr sz="2000" dirty="0">
              <a:solidFill>
                <a:srgbClr val="000000"/>
              </a:solidFill>
              <a:latin typeface="Times New Roman"/>
              <a:ea typeface="Times New Roman"/>
              <a:cs typeface="Times New Roman"/>
              <a:sym typeface="Times New Roman"/>
            </a:endParaRPr>
          </a:p>
          <a:p>
            <a:pPr marL="714375" lvl="0" indent="-336550" algn="l" rtl="0">
              <a:lnSpc>
                <a:spcPct val="115000"/>
              </a:lnSpc>
              <a:spcBef>
                <a:spcPts val="0"/>
              </a:spcBef>
              <a:spcAft>
                <a:spcPts val="0"/>
              </a:spcAft>
              <a:buClr>
                <a:srgbClr val="000000"/>
              </a:buClr>
              <a:buSzPts val="1700"/>
              <a:buFont typeface="Times New Roman"/>
              <a:buAutoNum type="romanUcPeriod"/>
            </a:pPr>
            <a:r>
              <a:rPr lang="en" sz="2000" dirty="0">
                <a:solidFill>
                  <a:srgbClr val="000000"/>
                </a:solidFill>
                <a:latin typeface="Times New Roman"/>
                <a:ea typeface="Times New Roman"/>
                <a:cs typeface="Times New Roman"/>
                <a:sym typeface="Times New Roman"/>
              </a:rPr>
              <a:t>Private Career School Responsibilities (40%)</a:t>
            </a:r>
            <a:endParaRPr sz="2000" dirty="0">
              <a:solidFill>
                <a:srgbClr val="000000"/>
              </a:solidFill>
              <a:latin typeface="Times New Roman"/>
              <a:ea typeface="Times New Roman"/>
              <a:cs typeface="Times New Roman"/>
              <a:sym typeface="Times New Roman"/>
            </a:endParaRPr>
          </a:p>
          <a:p>
            <a:pPr marL="714375" lvl="0" indent="-336550" algn="l" rtl="0">
              <a:lnSpc>
                <a:spcPct val="115000"/>
              </a:lnSpc>
              <a:spcBef>
                <a:spcPts val="0"/>
              </a:spcBef>
              <a:spcAft>
                <a:spcPts val="0"/>
              </a:spcAft>
              <a:buClr>
                <a:srgbClr val="000000"/>
              </a:buClr>
              <a:buSzPts val="1700"/>
              <a:buFont typeface="Times New Roman"/>
              <a:buAutoNum type="romanUcPeriod"/>
            </a:pPr>
            <a:r>
              <a:rPr lang="en" sz="2000" dirty="0">
                <a:solidFill>
                  <a:srgbClr val="000000"/>
                </a:solidFill>
                <a:latin typeface="Times New Roman"/>
                <a:ea typeface="Times New Roman"/>
                <a:cs typeface="Times New Roman"/>
                <a:sym typeface="Times New Roman"/>
              </a:rPr>
              <a:t>New School Application (50%)</a:t>
            </a:r>
            <a:endParaRPr sz="2000" dirty="0">
              <a:solidFill>
                <a:srgbClr val="000000"/>
              </a:solidFill>
              <a:latin typeface="Times New Roman"/>
              <a:ea typeface="Times New Roman"/>
              <a:cs typeface="Times New Roman"/>
              <a:sym typeface="Times New Roman"/>
            </a:endParaRPr>
          </a:p>
          <a:p>
            <a:pPr marL="377825" lvl="0" algn="l" rtl="0">
              <a:lnSpc>
                <a:spcPct val="115000"/>
              </a:lnSpc>
              <a:spcBef>
                <a:spcPts val="0"/>
              </a:spcBef>
              <a:spcAft>
                <a:spcPts val="0"/>
              </a:spcAft>
              <a:buClr>
                <a:srgbClr val="000000"/>
              </a:buClr>
              <a:buSzPts val="1700"/>
            </a:pPr>
            <a:r>
              <a:rPr lang="en" sz="2000" dirty="0">
                <a:solidFill>
                  <a:srgbClr val="000000"/>
                </a:solidFill>
                <a:latin typeface="Times New Roman"/>
                <a:ea typeface="Times New Roman"/>
                <a:cs typeface="Times New Roman"/>
                <a:sym typeface="Times New Roman"/>
              </a:rPr>
              <a:t>IV. Q &amp; A Session (10%)</a:t>
            </a:r>
            <a:endParaRPr sz="2000" dirty="0">
              <a:solidFill>
                <a:srgbClr val="000000"/>
              </a:solidFill>
              <a:latin typeface="Times New Roman"/>
              <a:ea typeface="Times New Roman"/>
              <a:cs typeface="Times New Roman"/>
              <a:sym typeface="Times New Roman"/>
            </a:endParaRPr>
          </a:p>
          <a:p>
            <a:pPr marL="0" lvl="0" indent="0" algn="ctr" rtl="0">
              <a:lnSpc>
                <a:spcPct val="115000"/>
              </a:lnSpc>
              <a:spcBef>
                <a:spcPts val="500"/>
              </a:spcBef>
              <a:spcAft>
                <a:spcPts val="0"/>
              </a:spcAft>
              <a:buNone/>
            </a:pPr>
            <a:endParaRPr sz="1600" dirty="0">
              <a:solidFill>
                <a:srgbClr val="000000"/>
              </a:solidFill>
              <a:latin typeface="Arial"/>
              <a:ea typeface="Arial"/>
              <a:cs typeface="Arial"/>
              <a:sym typeface="Arial"/>
            </a:endParaRPr>
          </a:p>
          <a:p>
            <a:pPr marL="0" lvl="0" indent="0" algn="ctr" rtl="0">
              <a:spcBef>
                <a:spcPts val="0"/>
              </a:spcBef>
              <a:spcAft>
                <a:spcPts val="0"/>
              </a:spcAft>
              <a:buNone/>
            </a:pPr>
            <a:endParaRPr dirty="0"/>
          </a:p>
        </p:txBody>
      </p:sp>
      <p:sp>
        <p:nvSpPr>
          <p:cNvPr id="84" name="Google Shape;84;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6"/>
          <p:cNvSpPr txBox="1"/>
          <p:nvPr/>
        </p:nvSpPr>
        <p:spPr>
          <a:xfrm>
            <a:off x="714500" y="448650"/>
            <a:ext cx="7500000" cy="4246200"/>
          </a:xfrm>
          <a:prstGeom prst="rect">
            <a:avLst/>
          </a:prstGeom>
          <a:noFill/>
          <a:ln>
            <a:noFill/>
          </a:ln>
        </p:spPr>
        <p:txBody>
          <a:bodyPr spcFirstLastPara="1" wrap="square" lIns="0" tIns="12700" rIns="0" bIns="0" anchor="t" anchorCtr="0">
            <a:noAutofit/>
          </a:bodyPr>
          <a:lstStyle/>
          <a:p>
            <a:pPr marL="355600" marR="260350" lvl="0" indent="-343535" algn="l" rtl="0">
              <a:lnSpc>
                <a:spcPct val="100000"/>
              </a:lnSpc>
              <a:spcBef>
                <a:spcPts val="0"/>
              </a:spcBef>
              <a:spcAft>
                <a:spcPts val="0"/>
              </a:spcAft>
              <a:buSzPts val="2800"/>
              <a:buFont typeface="Times New Roman"/>
              <a:buChar char="•"/>
            </a:pPr>
            <a:r>
              <a:rPr lang="en" sz="2800" dirty="0">
                <a:latin typeface="Times New Roman"/>
                <a:ea typeface="Times New Roman"/>
                <a:cs typeface="Times New Roman"/>
                <a:sym typeface="Times New Roman"/>
              </a:rPr>
              <a:t>All</a:t>
            </a:r>
            <a:r>
              <a:rPr lang="en" sz="2800" b="0" i="0" u="none" strike="noStrike" cap="none" dirty="0">
                <a:latin typeface="Times New Roman"/>
                <a:ea typeface="Times New Roman"/>
                <a:cs typeface="Times New Roman"/>
                <a:sym typeface="Times New Roman"/>
              </a:rPr>
              <a:t> private career schools are required to track  their graduates’ initial employment information, </a:t>
            </a:r>
            <a:r>
              <a:rPr lang="en" sz="2800" b="0" i="0" u="sng" strike="noStrike" cap="none" dirty="0">
                <a:latin typeface="Times New Roman"/>
                <a:ea typeface="Times New Roman"/>
                <a:cs typeface="Times New Roman"/>
                <a:sym typeface="Times New Roman"/>
              </a:rPr>
              <a:t> </a:t>
            </a:r>
            <a:r>
              <a:rPr lang="en" sz="2800" i="1" u="sng" dirty="0">
                <a:latin typeface="Times New Roman"/>
                <a:ea typeface="Times New Roman"/>
                <a:cs typeface="Times New Roman"/>
                <a:sym typeface="Times New Roman"/>
              </a:rPr>
              <a:t>even if</a:t>
            </a:r>
            <a:r>
              <a:rPr lang="en" sz="2800" b="0" i="1" u="sng" strike="noStrike" cap="none" dirty="0">
                <a:latin typeface="Times New Roman"/>
                <a:ea typeface="Times New Roman"/>
                <a:cs typeface="Times New Roman"/>
                <a:sym typeface="Times New Roman"/>
              </a:rPr>
              <a:t> </a:t>
            </a:r>
            <a:r>
              <a:rPr lang="en" sz="2800" b="0" i="0" u="none" strike="noStrike" cap="none" dirty="0">
                <a:latin typeface="Times New Roman"/>
                <a:ea typeface="Times New Roman"/>
                <a:cs typeface="Times New Roman"/>
                <a:sym typeface="Times New Roman"/>
              </a:rPr>
              <a:t>the school does not offer job placement  services.</a:t>
            </a:r>
            <a:endParaRPr sz="2800" b="0" i="0" u="none" strike="noStrike" cap="none" dirty="0">
              <a:latin typeface="Times New Roman"/>
              <a:ea typeface="Times New Roman"/>
              <a:cs typeface="Times New Roman"/>
              <a:sym typeface="Times New Roman"/>
            </a:endParaRPr>
          </a:p>
          <a:p>
            <a:pPr marL="355600" marR="5080" lvl="0" indent="-343535" algn="l" rtl="0">
              <a:lnSpc>
                <a:spcPct val="100000"/>
              </a:lnSpc>
              <a:spcBef>
                <a:spcPts val="2160"/>
              </a:spcBef>
              <a:spcAft>
                <a:spcPts val="0"/>
              </a:spcAft>
              <a:buSzPts val="2800"/>
              <a:buFont typeface="Times New Roman"/>
              <a:buChar char="•"/>
            </a:pPr>
            <a:r>
              <a:rPr lang="en" sz="2800" b="0" i="0" u="none" strike="noStrike" cap="none" dirty="0">
                <a:latin typeface="Times New Roman"/>
                <a:ea typeface="Times New Roman"/>
                <a:cs typeface="Times New Roman"/>
                <a:sym typeface="Times New Roman"/>
              </a:rPr>
              <a:t>The exception to this rule is when a school trains  students to enter some licensed occupations (for  example, real estate).	Then, the school must track its students’ passage rates on the licensing exams.</a:t>
            </a:r>
            <a:endParaRPr sz="2800" b="0" i="0" u="none" strike="noStrike" cap="none" dirty="0">
              <a:latin typeface="Times New Roman"/>
              <a:ea typeface="Times New Roman"/>
              <a:cs typeface="Times New Roman"/>
              <a:sym typeface="Times New Roman"/>
            </a:endParaRPr>
          </a:p>
        </p:txBody>
      </p:sp>
      <p:sp>
        <p:nvSpPr>
          <p:cNvPr id="196" name="Google Shape;196;p36"/>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p:nvPr/>
        </p:nvSpPr>
        <p:spPr>
          <a:xfrm>
            <a:off x="1031844" y="636445"/>
            <a:ext cx="7080300" cy="3711600"/>
          </a:xfrm>
          <a:prstGeom prst="rect">
            <a:avLst/>
          </a:prstGeom>
          <a:noFill/>
          <a:ln>
            <a:noFill/>
          </a:ln>
        </p:spPr>
        <p:txBody>
          <a:bodyPr spcFirstLastPara="1" wrap="square" lIns="0" tIns="12700" rIns="0" bIns="0" anchor="t" anchorCtr="0">
            <a:noAutofit/>
          </a:bodyPr>
          <a:lstStyle/>
          <a:p>
            <a:pPr marL="12700" marR="224790" lvl="0" indent="304800" algn="ctr" rtl="0">
              <a:lnSpc>
                <a:spcPct val="100000"/>
              </a:lnSpc>
              <a:spcBef>
                <a:spcPts val="0"/>
              </a:spcBef>
              <a:spcAft>
                <a:spcPts val="0"/>
              </a:spcAft>
              <a:buNone/>
            </a:pPr>
            <a:r>
              <a:rPr lang="en" sz="2700" b="0" i="0" u="none" strike="noStrike" cap="none">
                <a:latin typeface="Times New Roman"/>
                <a:ea typeface="Times New Roman"/>
                <a:cs typeface="Times New Roman"/>
                <a:sym typeface="Times New Roman"/>
              </a:rPr>
              <a:t>Why track students who complete and students who become employed?</a:t>
            </a:r>
            <a:endParaRPr sz="2700" b="0" i="0" u="none" strike="noStrike" cap="none">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3350" b="0" i="0" u="none" strike="noStrike" cap="none">
              <a:latin typeface="Times New Roman"/>
              <a:ea typeface="Times New Roman"/>
              <a:cs typeface="Times New Roman"/>
              <a:sym typeface="Times New Roman"/>
            </a:endParaRPr>
          </a:p>
          <a:p>
            <a:pPr marL="457200" marR="5080" lvl="0" indent="-342900" algn="ctr" rtl="0">
              <a:lnSpc>
                <a:spcPct val="108055"/>
              </a:lnSpc>
              <a:spcBef>
                <a:spcPts val="0"/>
              </a:spcBef>
              <a:spcAft>
                <a:spcPts val="0"/>
              </a:spcAft>
              <a:buSzPts val="1800"/>
              <a:buFont typeface="Times New Roman"/>
              <a:buChar char="●"/>
            </a:pPr>
            <a:r>
              <a:rPr lang="en" sz="1800" b="1" i="0" u="none" strike="noStrike" cap="none">
                <a:latin typeface="Times New Roman"/>
                <a:ea typeface="Times New Roman"/>
                <a:cs typeface="Times New Roman"/>
                <a:sym typeface="Times New Roman"/>
              </a:rPr>
              <a:t>Because the Commission is charged with assuring that private career school programs are meeting  minimum job-preparatory goals.</a:t>
            </a:r>
            <a:endParaRPr sz="1800" b="1" i="0" u="none" strike="noStrike" cap="none">
              <a:latin typeface="Times New Roman"/>
              <a:ea typeface="Times New Roman"/>
              <a:cs typeface="Times New Roman"/>
              <a:sym typeface="Times New Roman"/>
            </a:endParaRPr>
          </a:p>
          <a:p>
            <a:pPr marL="457200" marR="5080" lvl="0" indent="0" algn="ctr" rtl="0">
              <a:lnSpc>
                <a:spcPct val="108055"/>
              </a:lnSpc>
              <a:spcBef>
                <a:spcPts val="0"/>
              </a:spcBef>
              <a:spcAft>
                <a:spcPts val="0"/>
              </a:spcAft>
              <a:buNone/>
            </a:pPr>
            <a:endParaRPr sz="1800" b="1">
              <a:latin typeface="Times New Roman"/>
              <a:ea typeface="Times New Roman"/>
              <a:cs typeface="Times New Roman"/>
              <a:sym typeface="Times New Roman"/>
            </a:endParaRPr>
          </a:p>
          <a:p>
            <a:pPr marL="457200" marR="5080" lvl="0" indent="-342900" algn="ctr" rtl="0">
              <a:lnSpc>
                <a:spcPct val="108055"/>
              </a:lnSpc>
              <a:spcBef>
                <a:spcPts val="0"/>
              </a:spcBef>
              <a:spcAft>
                <a:spcPts val="0"/>
              </a:spcAft>
              <a:buSzPts val="1800"/>
              <a:buFont typeface="Times New Roman"/>
              <a:buChar char="●"/>
            </a:pPr>
            <a:r>
              <a:rPr lang="en" sz="1800" b="1">
                <a:latin typeface="Times New Roman"/>
                <a:ea typeface="Times New Roman"/>
                <a:cs typeface="Times New Roman"/>
                <a:sym typeface="Times New Roman"/>
              </a:rPr>
              <a:t>These data are published and made public.</a:t>
            </a:r>
            <a:endParaRPr sz="1800" b="1">
              <a:latin typeface="Times New Roman"/>
              <a:ea typeface="Times New Roman"/>
              <a:cs typeface="Times New Roman"/>
              <a:sym typeface="Times New Roman"/>
            </a:endParaRPr>
          </a:p>
          <a:p>
            <a:pPr marL="457200" marR="5080" lvl="0" indent="0" algn="ctr" rtl="0">
              <a:lnSpc>
                <a:spcPct val="108055"/>
              </a:lnSpc>
              <a:spcBef>
                <a:spcPts val="0"/>
              </a:spcBef>
              <a:spcAft>
                <a:spcPts val="0"/>
              </a:spcAft>
              <a:buNone/>
            </a:pPr>
            <a:endParaRPr sz="1800" b="1">
              <a:latin typeface="Times New Roman"/>
              <a:ea typeface="Times New Roman"/>
              <a:cs typeface="Times New Roman"/>
              <a:sym typeface="Times New Roman"/>
            </a:endParaRPr>
          </a:p>
          <a:p>
            <a:pPr marL="457200" marR="5080" lvl="0" indent="-342900" algn="ctr" rtl="0">
              <a:lnSpc>
                <a:spcPct val="108055"/>
              </a:lnSpc>
              <a:spcBef>
                <a:spcPts val="0"/>
              </a:spcBef>
              <a:spcAft>
                <a:spcPts val="0"/>
              </a:spcAft>
              <a:buSzPts val="1800"/>
              <a:buFont typeface="Times New Roman"/>
              <a:buChar char="●"/>
            </a:pPr>
            <a:r>
              <a:rPr lang="en" sz="1800" b="1">
                <a:latin typeface="Times New Roman"/>
                <a:ea typeface="Times New Roman"/>
                <a:cs typeface="Times New Roman"/>
                <a:sym typeface="Times New Roman"/>
              </a:rPr>
              <a:t>Schools should know (and want to know) how adequately they prepared students.</a:t>
            </a:r>
            <a:endParaRPr sz="1800" b="1">
              <a:latin typeface="Times New Roman"/>
              <a:ea typeface="Times New Roman"/>
              <a:cs typeface="Times New Roman"/>
              <a:sym typeface="Times New Roman"/>
            </a:endParaRPr>
          </a:p>
        </p:txBody>
      </p:sp>
      <p:sp>
        <p:nvSpPr>
          <p:cNvPr id="202" name="Google Shape;202;p37"/>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8"/>
          <p:cNvSpPr txBox="1"/>
          <p:nvPr/>
        </p:nvSpPr>
        <p:spPr>
          <a:xfrm>
            <a:off x="761775" y="1278675"/>
            <a:ext cx="7173600" cy="2262127"/>
          </a:xfrm>
          <a:prstGeom prst="rect">
            <a:avLst/>
          </a:prstGeom>
          <a:noFill/>
          <a:ln>
            <a:noFill/>
          </a:ln>
        </p:spPr>
        <p:txBody>
          <a:bodyPr spcFirstLastPara="1" wrap="square" lIns="91425" tIns="91425" rIns="91425" bIns="91425" anchor="t" anchorCtr="0">
            <a:spAutoFit/>
          </a:bodyPr>
          <a:lstStyle/>
          <a:p>
            <a:pPr marL="457200" lvl="0" indent="-400050" algn="l" rtl="0">
              <a:spcBef>
                <a:spcPts val="5"/>
              </a:spcBef>
              <a:spcAft>
                <a:spcPts val="0"/>
              </a:spcAft>
              <a:buSzPts val="2700"/>
              <a:buFont typeface="Times New Roman"/>
              <a:buChar char="●"/>
            </a:pPr>
            <a:r>
              <a:rPr lang="en" sz="2700" dirty="0">
                <a:latin typeface="Times New Roman"/>
                <a:ea typeface="Times New Roman"/>
                <a:cs typeface="Times New Roman"/>
                <a:sym typeface="Times New Roman"/>
              </a:rPr>
              <a:t>Annual Report - Due October 1 each year</a:t>
            </a:r>
            <a:endParaRPr sz="2700" dirty="0">
              <a:latin typeface="Times New Roman"/>
              <a:ea typeface="Times New Roman"/>
              <a:cs typeface="Times New Roman"/>
              <a:sym typeface="Times New Roman"/>
            </a:endParaRPr>
          </a:p>
          <a:p>
            <a:pPr marL="0" lvl="0" indent="0" algn="l" rtl="0">
              <a:spcBef>
                <a:spcPts val="5"/>
              </a:spcBef>
              <a:spcAft>
                <a:spcPts val="0"/>
              </a:spcAft>
              <a:buNone/>
            </a:pPr>
            <a:endParaRPr sz="2700" dirty="0">
              <a:latin typeface="Times New Roman"/>
              <a:ea typeface="Times New Roman"/>
              <a:cs typeface="Times New Roman"/>
              <a:sym typeface="Times New Roman"/>
            </a:endParaRPr>
          </a:p>
          <a:p>
            <a:pPr marL="457200" lvl="0" indent="-400050" algn="l" rtl="0">
              <a:spcBef>
                <a:spcPts val="5"/>
              </a:spcBef>
              <a:spcAft>
                <a:spcPts val="0"/>
              </a:spcAft>
              <a:buSzPts val="2700"/>
              <a:buFont typeface="Times New Roman"/>
              <a:buChar char="●"/>
            </a:pPr>
            <a:r>
              <a:rPr lang="en" sz="2700" dirty="0">
                <a:latin typeface="Times New Roman"/>
                <a:ea typeface="Times New Roman"/>
                <a:cs typeface="Times New Roman"/>
                <a:sym typeface="Times New Roman"/>
              </a:rPr>
              <a:t>Payment into the GSTF* each year (.25% of adjusted gross tuition received but no less than $250)</a:t>
            </a:r>
            <a:endParaRPr sz="2700" dirty="0">
              <a:latin typeface="Times New Roman"/>
              <a:ea typeface="Times New Roman"/>
              <a:cs typeface="Times New Roman"/>
              <a:sym typeface="Times New Roman"/>
            </a:endParaRPr>
          </a:p>
        </p:txBody>
      </p:sp>
      <p:sp>
        <p:nvSpPr>
          <p:cNvPr id="208" name="Google Shape;208;p38"/>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a:p>
        </p:txBody>
      </p:sp>
      <p:sp>
        <p:nvSpPr>
          <p:cNvPr id="209" name="Google Shape;209;p38"/>
          <p:cNvSpPr txBox="1">
            <a:spLocks noGrp="1"/>
          </p:cNvSpPr>
          <p:nvPr>
            <p:ph type="title"/>
          </p:nvPr>
        </p:nvSpPr>
        <p:spPr>
          <a:xfrm>
            <a:off x="466725" y="483394"/>
            <a:ext cx="8239200" cy="50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sz="2400" b="1" u="sng">
              <a:solidFill>
                <a:srgbClr val="000000"/>
              </a:solidFill>
              <a:latin typeface="Times New Roman"/>
              <a:ea typeface="Times New Roman"/>
              <a:cs typeface="Times New Roman"/>
              <a:sym typeface="Times New Roman"/>
            </a:endParaRPr>
          </a:p>
        </p:txBody>
      </p:sp>
      <p:sp>
        <p:nvSpPr>
          <p:cNvPr id="2" name="TextBox 1">
            <a:extLst>
              <a:ext uri="{FF2B5EF4-FFF2-40B4-BE49-F238E27FC236}">
                <a16:creationId xmlns:a16="http://schemas.microsoft.com/office/drawing/2014/main" id="{86ECE4D7-12AF-4147-A6D6-2AAC9117797C}"/>
              </a:ext>
            </a:extLst>
          </p:cNvPr>
          <p:cNvSpPr txBox="1"/>
          <p:nvPr/>
        </p:nvSpPr>
        <p:spPr>
          <a:xfrm>
            <a:off x="970727" y="4352329"/>
            <a:ext cx="3150221"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*GSTF – </a:t>
            </a:r>
            <a:r>
              <a:rPr lang="en-US" i="1" dirty="0">
                <a:latin typeface="Times New Roman" panose="02020603050405020304" pitchFamily="18" charset="0"/>
                <a:cs typeface="Times New Roman" panose="02020603050405020304" pitchFamily="18" charset="0"/>
              </a:rPr>
              <a:t>Guaranty Student Tuition Fund</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p:nvPr/>
        </p:nvSpPr>
        <p:spPr>
          <a:xfrm>
            <a:off x="970554" y="1234070"/>
            <a:ext cx="7548978" cy="1431131"/>
          </a:xfrm>
          <a:prstGeom prst="rect">
            <a:avLst/>
          </a:prstGeom>
          <a:noFill/>
          <a:ln>
            <a:noFill/>
          </a:ln>
        </p:spPr>
        <p:txBody>
          <a:bodyPr spcFirstLastPara="1" wrap="square" lIns="91425" tIns="91425" rIns="91425" bIns="91425" anchor="t" anchorCtr="0">
            <a:spAutoFit/>
          </a:bodyPr>
          <a:lstStyle/>
          <a:p>
            <a:pPr marL="457200" lvl="0" indent="-400050" algn="l" rtl="0">
              <a:spcBef>
                <a:spcPts val="0"/>
              </a:spcBef>
              <a:spcAft>
                <a:spcPts val="0"/>
              </a:spcAft>
              <a:buSzPts val="2700"/>
              <a:buFont typeface="Times New Roman"/>
              <a:buChar char="●"/>
            </a:pPr>
            <a:r>
              <a:rPr lang="en" sz="2700" dirty="0">
                <a:latin typeface="Times New Roman"/>
                <a:ea typeface="Times New Roman"/>
                <a:cs typeface="Times New Roman"/>
                <a:sym typeface="Times New Roman"/>
              </a:rPr>
              <a:t>What if my school must close (involuntary)?</a:t>
            </a:r>
            <a:endParaRPr sz="2700" dirty="0">
              <a:latin typeface="Times New Roman"/>
              <a:ea typeface="Times New Roman"/>
              <a:cs typeface="Times New Roman"/>
              <a:sym typeface="Times New Roman"/>
            </a:endParaRPr>
          </a:p>
          <a:p>
            <a:pPr marL="457200" lvl="0" indent="-400050" algn="l" rtl="0">
              <a:spcBef>
                <a:spcPts val="0"/>
              </a:spcBef>
              <a:spcAft>
                <a:spcPts val="0"/>
              </a:spcAft>
              <a:buSzPts val="2700"/>
              <a:buFont typeface="Times New Roman"/>
              <a:buChar char="●"/>
            </a:pPr>
            <a:r>
              <a:rPr lang="en" sz="2700" dirty="0">
                <a:latin typeface="Times New Roman"/>
                <a:ea typeface="Times New Roman"/>
                <a:cs typeface="Times New Roman"/>
                <a:sym typeface="Times New Roman"/>
              </a:rPr>
              <a:t>What if I am considering closing my school (voluntary)?</a:t>
            </a:r>
            <a:endParaRPr sz="2700" dirty="0">
              <a:latin typeface="Times New Roman"/>
              <a:ea typeface="Times New Roman"/>
              <a:cs typeface="Times New Roman"/>
              <a:sym typeface="Times New Roman"/>
            </a:endParaRPr>
          </a:p>
        </p:txBody>
      </p:sp>
      <p:sp>
        <p:nvSpPr>
          <p:cNvPr id="215" name="Google Shape;215;p39"/>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216" name="Google Shape;216;p39"/>
          <p:cNvSpPr txBox="1">
            <a:spLocks noGrp="1"/>
          </p:cNvSpPr>
          <p:nvPr>
            <p:ph type="title"/>
          </p:nvPr>
        </p:nvSpPr>
        <p:spPr>
          <a:xfrm>
            <a:off x="466725" y="483394"/>
            <a:ext cx="8239200" cy="507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u="sng">
                <a:latin typeface="Times New Roman"/>
                <a:ea typeface="Times New Roman"/>
                <a:cs typeface="Times New Roman"/>
                <a:sym typeface="Times New Roman"/>
              </a:rPr>
              <a:t>Private Career School Responsibilities</a:t>
            </a:r>
            <a:endParaRPr sz="2400" b="1" u="sng">
              <a:solidFill>
                <a:srgbClr val="000000"/>
              </a:solidFill>
              <a:latin typeface="Times New Roman"/>
              <a:ea typeface="Times New Roman"/>
              <a:cs typeface="Times New Roman"/>
              <a:sym typeface="Times New Roman"/>
            </a:endParaRPr>
          </a:p>
        </p:txBody>
      </p:sp>
      <p:sp>
        <p:nvSpPr>
          <p:cNvPr id="217" name="Google Shape;217;p39"/>
          <p:cNvSpPr txBox="1"/>
          <p:nvPr/>
        </p:nvSpPr>
        <p:spPr>
          <a:xfrm>
            <a:off x="2015250" y="3727750"/>
            <a:ext cx="5113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FF0000"/>
                </a:solidFill>
                <a:latin typeface="Times New Roman"/>
                <a:ea typeface="Times New Roman"/>
                <a:cs typeface="Times New Roman"/>
                <a:sym typeface="Times New Roman"/>
              </a:rPr>
              <a:t>CONTACT US IMMEDIATELY</a:t>
            </a:r>
            <a:endParaRPr sz="2200" b="1">
              <a:solidFill>
                <a:srgbClr val="FF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1"/>
          <p:cNvSpPr txBox="1"/>
          <p:nvPr/>
        </p:nvSpPr>
        <p:spPr>
          <a:xfrm>
            <a:off x="1741700" y="1832850"/>
            <a:ext cx="5463300" cy="1293600"/>
          </a:xfrm>
          <a:prstGeom prst="rect">
            <a:avLst/>
          </a:prstGeom>
          <a:noFill/>
          <a:ln>
            <a:noFill/>
          </a:ln>
        </p:spPr>
        <p:txBody>
          <a:bodyPr spcFirstLastPara="1" wrap="square" lIns="91425" tIns="91425" rIns="91425" bIns="91425" anchor="t" anchorCtr="0">
            <a:spAutoFit/>
          </a:bodyPr>
          <a:lstStyle/>
          <a:p>
            <a:pPr marL="12700" lvl="0" indent="0" algn="ctr" rtl="0">
              <a:spcBef>
                <a:spcPts val="5"/>
              </a:spcBef>
              <a:spcAft>
                <a:spcPts val="0"/>
              </a:spcAft>
              <a:buNone/>
            </a:pPr>
            <a:r>
              <a:rPr lang="en" sz="3600" b="1" dirty="0">
                <a:latin typeface="Times New Roman"/>
                <a:ea typeface="Times New Roman"/>
                <a:cs typeface="Times New Roman"/>
                <a:sym typeface="Times New Roman"/>
              </a:rPr>
              <a:t>New School Application</a:t>
            </a:r>
            <a:endParaRPr sz="3600" b="1" dirty="0">
              <a:latin typeface="Times New Roman"/>
              <a:ea typeface="Times New Roman"/>
              <a:cs typeface="Times New Roman"/>
              <a:sym typeface="Times New Roman"/>
            </a:endParaRPr>
          </a:p>
          <a:p>
            <a:pPr marL="12700" lvl="0" indent="0" algn="ctr" rtl="0">
              <a:spcBef>
                <a:spcPts val="5"/>
              </a:spcBef>
              <a:spcAft>
                <a:spcPts val="0"/>
              </a:spcAft>
              <a:buNone/>
            </a:pPr>
            <a:r>
              <a:rPr lang="en" sz="3600" b="1" dirty="0">
                <a:latin typeface="Times New Roman"/>
                <a:ea typeface="Times New Roman"/>
                <a:cs typeface="Times New Roman"/>
                <a:sym typeface="Times New Roman"/>
              </a:rPr>
              <a:t>(Format)</a:t>
            </a:r>
            <a:endParaRPr sz="3600" b="1" dirty="0">
              <a:latin typeface="Times New Roman"/>
              <a:ea typeface="Times New Roman"/>
              <a:cs typeface="Times New Roman"/>
              <a:sym typeface="Times New Roman"/>
            </a:endParaRPr>
          </a:p>
        </p:txBody>
      </p:sp>
      <p:sp>
        <p:nvSpPr>
          <p:cNvPr id="230" name="Google Shape;230;p41"/>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p:nvPr/>
        </p:nvSpPr>
        <p:spPr>
          <a:xfrm>
            <a:off x="788700" y="1467500"/>
            <a:ext cx="7566600" cy="3336900"/>
          </a:xfrm>
          <a:prstGeom prst="rect">
            <a:avLst/>
          </a:prstGeom>
          <a:noFill/>
          <a:ln>
            <a:noFill/>
          </a:ln>
        </p:spPr>
        <p:txBody>
          <a:bodyPr spcFirstLastPara="1" wrap="square" lIns="0" tIns="57150" rIns="0" bIns="0" anchor="t" anchorCtr="0">
            <a:noAutofit/>
          </a:bodyPr>
          <a:lstStyle/>
          <a:p>
            <a:pPr marL="354965" marR="723900" lvl="0" indent="-292100" algn="l" rtl="0">
              <a:lnSpc>
                <a:spcPct val="150000"/>
              </a:lnSpc>
              <a:spcBef>
                <a:spcPts val="0"/>
              </a:spcBef>
              <a:spcAft>
                <a:spcPts val="0"/>
              </a:spcAft>
              <a:buSzPts val="1800"/>
              <a:buFont typeface="Times New Roman"/>
              <a:buChar char="•"/>
            </a:pPr>
            <a:r>
              <a:rPr lang="en" sz="1800" b="0" i="0" u="none" strike="noStrike" cap="none" dirty="0">
                <a:latin typeface="Times New Roman"/>
                <a:ea typeface="Times New Roman"/>
                <a:cs typeface="Times New Roman"/>
                <a:sym typeface="Times New Roman"/>
              </a:rPr>
              <a:t>Submit the application materials in</a:t>
            </a:r>
            <a:r>
              <a:rPr lang="en" sz="1800" dirty="0">
                <a:latin typeface="Times New Roman"/>
                <a:ea typeface="Times New Roman"/>
                <a:cs typeface="Times New Roman"/>
                <a:sym typeface="Times New Roman"/>
              </a:rPr>
              <a:t> an organized PDF or collection of PDF’s that are appropriately organized to reflect the order and sections of the application (e.g., Tab A: Background Information, Tab B:  Ownership and Organization, etc.).  Microsoft WORD documents are allowed as well and may be requested by staff.</a:t>
            </a:r>
          </a:p>
          <a:p>
            <a:pPr marL="62865" marR="723900" lvl="0" algn="l" rtl="0">
              <a:lnSpc>
                <a:spcPct val="150000"/>
              </a:lnSpc>
              <a:spcBef>
                <a:spcPts val="0"/>
              </a:spcBef>
              <a:spcAft>
                <a:spcPts val="0"/>
              </a:spcAft>
              <a:buSzPts val="1800"/>
            </a:pPr>
            <a:endParaRPr lang="en" sz="1800" dirty="0">
              <a:latin typeface="Times New Roman"/>
              <a:ea typeface="Times New Roman"/>
              <a:cs typeface="Times New Roman"/>
              <a:sym typeface="Times New Roman"/>
            </a:endParaRPr>
          </a:p>
          <a:p>
            <a:pPr marL="354965" marR="723900" lvl="0" indent="-292100" algn="l" rtl="0">
              <a:lnSpc>
                <a:spcPct val="150000"/>
              </a:lnSpc>
              <a:spcBef>
                <a:spcPts val="0"/>
              </a:spcBef>
              <a:spcAft>
                <a:spcPts val="0"/>
              </a:spcAft>
              <a:buSzPts val="1800"/>
              <a:buFont typeface="Times New Roman"/>
              <a:buChar char="•"/>
            </a:pPr>
            <a:r>
              <a:rPr lang="en" sz="1800" dirty="0">
                <a:latin typeface="Times New Roman"/>
                <a:ea typeface="Times New Roman"/>
                <a:cs typeface="Times New Roman"/>
                <a:sym typeface="Times New Roman"/>
              </a:rPr>
              <a:t>Only submit </a:t>
            </a:r>
            <a:r>
              <a:rPr lang="en" sz="1800" b="1" u="sng" dirty="0">
                <a:latin typeface="Times New Roman"/>
                <a:ea typeface="Times New Roman"/>
                <a:cs typeface="Times New Roman"/>
                <a:sym typeface="Times New Roman"/>
              </a:rPr>
              <a:t>hard copies</a:t>
            </a:r>
            <a:r>
              <a:rPr lang="en" sz="1800" dirty="0">
                <a:latin typeface="Times New Roman"/>
                <a:ea typeface="Times New Roman"/>
                <a:cs typeface="Times New Roman"/>
                <a:sym typeface="Times New Roman"/>
              </a:rPr>
              <a:t> of the Financial Guarantee, the Application Fee, or GSTF Payment.  Please do not send textbooks to our office.</a:t>
            </a:r>
            <a:endParaRPr sz="1800" dirty="0">
              <a:latin typeface="Times New Roman"/>
              <a:ea typeface="Times New Roman"/>
              <a:cs typeface="Times New Roman"/>
              <a:sym typeface="Times New Roman"/>
            </a:endParaRPr>
          </a:p>
        </p:txBody>
      </p:sp>
      <p:sp>
        <p:nvSpPr>
          <p:cNvPr id="236" name="Google Shape;236;p42"/>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237" name="Google Shape;237;p42"/>
          <p:cNvSpPr txBox="1"/>
          <p:nvPr/>
        </p:nvSpPr>
        <p:spPr>
          <a:xfrm>
            <a:off x="1840350" y="319700"/>
            <a:ext cx="5463300" cy="954900"/>
          </a:xfrm>
          <a:prstGeom prst="rect">
            <a:avLst/>
          </a:prstGeom>
          <a:noFill/>
          <a:ln>
            <a:noFill/>
          </a:ln>
        </p:spPr>
        <p:txBody>
          <a:bodyPr spcFirstLastPara="1" wrap="square" lIns="91425" tIns="91425" rIns="91425" bIns="91425" anchor="t" anchorCtr="0">
            <a:spAutoFit/>
          </a:bodyPr>
          <a:lstStyle/>
          <a:p>
            <a:pPr marL="12700" lvl="0" indent="0" algn="ctr" rtl="0">
              <a:spcBef>
                <a:spcPts val="5"/>
              </a:spcBef>
              <a:spcAft>
                <a:spcPts val="0"/>
              </a:spcAft>
              <a:buNone/>
            </a:pPr>
            <a:r>
              <a:rPr lang="en" sz="2500" b="1" u="sng">
                <a:latin typeface="Times New Roman"/>
                <a:ea typeface="Times New Roman"/>
                <a:cs typeface="Times New Roman"/>
                <a:sym typeface="Times New Roman"/>
              </a:rPr>
              <a:t>New School Application</a:t>
            </a:r>
            <a:endParaRPr sz="2500" b="1" u="sng">
              <a:latin typeface="Times New Roman"/>
              <a:ea typeface="Times New Roman"/>
              <a:cs typeface="Times New Roman"/>
              <a:sym typeface="Times New Roman"/>
            </a:endParaRPr>
          </a:p>
          <a:p>
            <a:pPr marL="12700" lvl="0" indent="0" algn="ctr" rtl="0">
              <a:spcBef>
                <a:spcPts val="5"/>
              </a:spcBef>
              <a:spcAft>
                <a:spcPts val="0"/>
              </a:spcAft>
              <a:buNone/>
            </a:pPr>
            <a:r>
              <a:rPr lang="en" sz="2500" b="1" u="sng">
                <a:latin typeface="Times New Roman"/>
                <a:ea typeface="Times New Roman"/>
                <a:cs typeface="Times New Roman"/>
                <a:sym typeface="Times New Roman"/>
              </a:rPr>
              <a:t>(Format)</a:t>
            </a:r>
            <a:endParaRPr sz="2500" b="1" u="sng">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body" idx="1"/>
          </p:nvPr>
        </p:nvSpPr>
        <p:spPr>
          <a:xfrm>
            <a:off x="466725" y="1993350"/>
            <a:ext cx="8048700" cy="2917800"/>
          </a:xfrm>
          <a:prstGeom prst="rect">
            <a:avLst/>
          </a:prstGeom>
        </p:spPr>
        <p:txBody>
          <a:bodyPr spcFirstLastPara="1" wrap="square" lIns="68575" tIns="34275" rIns="68575" bIns="34275" anchor="t" anchorCtr="0">
            <a:noAutofit/>
          </a:bodyPr>
          <a:lstStyle/>
          <a:p>
            <a:pPr marL="355600" lvl="0" indent="-330835" algn="just" rtl="0">
              <a:lnSpc>
                <a:spcPct val="100000"/>
              </a:lnSpc>
              <a:spcBef>
                <a:spcPts val="0"/>
              </a:spcBef>
              <a:spcAft>
                <a:spcPts val="0"/>
              </a:spcAft>
              <a:buClr>
                <a:srgbClr val="000000"/>
              </a:buClr>
              <a:buSzPts val="2000"/>
              <a:buFont typeface="Noto Sans Symbols"/>
              <a:buChar char="✔"/>
            </a:pPr>
            <a:r>
              <a:rPr lang="en" sz="2000">
                <a:solidFill>
                  <a:srgbClr val="000000"/>
                </a:solidFill>
                <a:latin typeface="Times New Roman"/>
                <a:ea typeface="Times New Roman"/>
                <a:cs typeface="Times New Roman"/>
                <a:sym typeface="Times New Roman"/>
              </a:rPr>
              <a:t>Application Fee: $300 for up to three programs. An additional</a:t>
            </a:r>
            <a:endParaRPr sz="2000">
              <a:solidFill>
                <a:srgbClr val="000000"/>
              </a:solidFill>
              <a:latin typeface="Times New Roman"/>
              <a:ea typeface="Times New Roman"/>
              <a:cs typeface="Times New Roman"/>
              <a:sym typeface="Times New Roman"/>
            </a:endParaRPr>
          </a:p>
          <a:p>
            <a:pPr marL="355600" lvl="0" indent="0" algn="just" rtl="0">
              <a:lnSpc>
                <a:spcPct val="100000"/>
              </a:lnSpc>
              <a:spcBef>
                <a:spcPts val="660"/>
              </a:spcBef>
              <a:spcAft>
                <a:spcPts val="0"/>
              </a:spcAft>
              <a:buNone/>
            </a:pPr>
            <a:r>
              <a:rPr lang="en" sz="2000">
                <a:solidFill>
                  <a:srgbClr val="000000"/>
                </a:solidFill>
                <a:latin typeface="Times New Roman"/>
                <a:ea typeface="Times New Roman"/>
                <a:cs typeface="Times New Roman"/>
                <a:sym typeface="Times New Roman"/>
              </a:rPr>
              <a:t>$100 for every program over three. (</a:t>
            </a:r>
            <a:r>
              <a:rPr lang="en" sz="2000" b="1" i="1">
                <a:solidFill>
                  <a:srgbClr val="000000"/>
                </a:solidFill>
                <a:latin typeface="Times New Roman"/>
                <a:ea typeface="Times New Roman"/>
                <a:cs typeface="Times New Roman"/>
                <a:sym typeface="Times New Roman"/>
              </a:rPr>
              <a:t>Nonrefundable)</a:t>
            </a:r>
            <a:endParaRPr sz="2000" b="1" i="1">
              <a:solidFill>
                <a:srgbClr val="000000"/>
              </a:solidFill>
              <a:latin typeface="Times New Roman"/>
              <a:ea typeface="Times New Roman"/>
              <a:cs typeface="Times New Roman"/>
              <a:sym typeface="Times New Roman"/>
            </a:endParaRPr>
          </a:p>
          <a:p>
            <a:pPr marL="355600" lvl="0" indent="-330835" algn="just" rtl="0">
              <a:lnSpc>
                <a:spcPct val="100000"/>
              </a:lnSpc>
              <a:spcBef>
                <a:spcPts val="1185"/>
              </a:spcBef>
              <a:spcAft>
                <a:spcPts val="0"/>
              </a:spcAft>
              <a:buClr>
                <a:srgbClr val="000000"/>
              </a:buClr>
              <a:buSzPts val="2000"/>
              <a:buFont typeface="Noto Sans Symbols"/>
              <a:buChar char="✔"/>
            </a:pPr>
            <a:r>
              <a:rPr lang="en" sz="2000">
                <a:solidFill>
                  <a:srgbClr val="000000"/>
                </a:solidFill>
                <a:latin typeface="Times New Roman"/>
                <a:ea typeface="Times New Roman"/>
                <a:cs typeface="Times New Roman"/>
                <a:sym typeface="Times New Roman"/>
              </a:rPr>
              <a:t>Guaranty Student Tuition Fund payment: $2,500 (</a:t>
            </a:r>
            <a:r>
              <a:rPr lang="en" sz="2000" b="1" i="1">
                <a:solidFill>
                  <a:srgbClr val="000000"/>
                </a:solidFill>
                <a:latin typeface="Times New Roman"/>
                <a:ea typeface="Times New Roman"/>
                <a:cs typeface="Times New Roman"/>
                <a:sym typeface="Times New Roman"/>
              </a:rPr>
              <a:t>Possibly Refundable)</a:t>
            </a:r>
            <a:endParaRPr sz="2000" b="1" i="1">
              <a:solidFill>
                <a:srgbClr val="000000"/>
              </a:solidFill>
              <a:latin typeface="Times New Roman"/>
              <a:ea typeface="Times New Roman"/>
              <a:cs typeface="Times New Roman"/>
              <a:sym typeface="Times New Roman"/>
            </a:endParaRPr>
          </a:p>
          <a:p>
            <a:pPr marL="355600" marR="365760" lvl="0" indent="-330200" algn="just" rtl="0">
              <a:lnSpc>
                <a:spcPct val="125000"/>
              </a:lnSpc>
              <a:spcBef>
                <a:spcPts val="525"/>
              </a:spcBef>
              <a:spcAft>
                <a:spcPts val="0"/>
              </a:spcAft>
              <a:buClr>
                <a:srgbClr val="000000"/>
              </a:buClr>
              <a:buSzPts val="2000"/>
              <a:buFont typeface="Noto Sans Symbols"/>
              <a:buChar char="✔"/>
            </a:pPr>
            <a:r>
              <a:rPr lang="en" sz="2000">
                <a:solidFill>
                  <a:srgbClr val="000000"/>
                </a:solidFill>
                <a:latin typeface="Times New Roman"/>
                <a:ea typeface="Times New Roman"/>
                <a:cs typeface="Times New Roman"/>
                <a:sym typeface="Times New Roman"/>
              </a:rPr>
              <a:t>Having a reviewed or audited financial statement prepared by an  independent CPA. (</a:t>
            </a:r>
            <a:r>
              <a:rPr lang="en" sz="2000" b="1" i="1">
                <a:solidFill>
                  <a:srgbClr val="000000"/>
                </a:solidFill>
                <a:latin typeface="Times New Roman"/>
                <a:ea typeface="Times New Roman"/>
                <a:cs typeface="Times New Roman"/>
                <a:sym typeface="Times New Roman"/>
              </a:rPr>
              <a:t>Optional</a:t>
            </a:r>
            <a:r>
              <a:rPr lang="en" sz="2000">
                <a:solidFill>
                  <a:srgbClr val="000000"/>
                </a:solidFill>
                <a:latin typeface="Times New Roman"/>
                <a:ea typeface="Times New Roman"/>
                <a:cs typeface="Times New Roman"/>
                <a:sym typeface="Times New Roman"/>
              </a:rPr>
              <a:t>)</a:t>
            </a:r>
            <a:endParaRPr sz="2000">
              <a:solidFill>
                <a:srgbClr val="000000"/>
              </a:solidFill>
              <a:latin typeface="Times New Roman"/>
              <a:ea typeface="Times New Roman"/>
              <a:cs typeface="Times New Roman"/>
              <a:sym typeface="Times New Roman"/>
            </a:endParaRPr>
          </a:p>
          <a:p>
            <a:pPr marL="354965" marR="278130" lvl="0" indent="-330200" algn="just" rtl="0">
              <a:lnSpc>
                <a:spcPct val="125000"/>
              </a:lnSpc>
              <a:spcBef>
                <a:spcPts val="525"/>
              </a:spcBef>
              <a:spcAft>
                <a:spcPts val="0"/>
              </a:spcAft>
              <a:buClr>
                <a:srgbClr val="000000"/>
              </a:buClr>
              <a:buSzPts val="2000"/>
              <a:buFont typeface="Noto Sans Symbols"/>
              <a:buChar char="✔"/>
            </a:pPr>
            <a:r>
              <a:rPr lang="en" sz="2000">
                <a:solidFill>
                  <a:srgbClr val="000000"/>
                </a:solidFill>
                <a:latin typeface="Times New Roman"/>
                <a:ea typeface="Times New Roman"/>
                <a:cs typeface="Times New Roman"/>
                <a:sym typeface="Times New Roman"/>
              </a:rPr>
              <a:t>Obtaining a financial guarantee to cover the tuition liability of all  enrolled students.</a:t>
            </a:r>
            <a:endParaRPr sz="2600">
              <a:solidFill>
                <a:srgbClr val="000000"/>
              </a:solidFill>
              <a:latin typeface="Times New Roman"/>
              <a:ea typeface="Times New Roman"/>
              <a:cs typeface="Times New Roman"/>
              <a:sym typeface="Times New Roman"/>
            </a:endParaRPr>
          </a:p>
          <a:p>
            <a:pPr marL="12700" marR="5080" lvl="0" indent="0" algn="just" rtl="0">
              <a:lnSpc>
                <a:spcPct val="107857"/>
              </a:lnSpc>
              <a:spcBef>
                <a:spcPts val="0"/>
              </a:spcBef>
              <a:spcAft>
                <a:spcPts val="0"/>
              </a:spcAft>
              <a:buNone/>
            </a:pPr>
            <a:endParaRPr sz="280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243" name="Google Shape;243;p43"/>
          <p:cNvSpPr txBox="1">
            <a:spLocks noGrp="1"/>
          </p:cNvSpPr>
          <p:nvPr>
            <p:ph type="title"/>
          </p:nvPr>
        </p:nvSpPr>
        <p:spPr>
          <a:xfrm>
            <a:off x="466725" y="483404"/>
            <a:ext cx="8239200" cy="834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New School Application </a:t>
            </a:r>
            <a:endParaRPr b="1" u="sng" dirty="0">
              <a:solidFill>
                <a:srgbClr val="000000"/>
              </a:solidFill>
              <a:latin typeface="Times New Roman"/>
              <a:ea typeface="Times New Roman"/>
              <a:cs typeface="Times New Roman"/>
              <a:sym typeface="Times New Roman"/>
            </a:endParaRPr>
          </a:p>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(Format)</a:t>
            </a:r>
            <a:endParaRPr b="1" u="sng" dirty="0">
              <a:solidFill>
                <a:srgbClr val="000000"/>
              </a:solidFill>
              <a:latin typeface="Times New Roman"/>
              <a:ea typeface="Times New Roman"/>
              <a:cs typeface="Times New Roman"/>
              <a:sym typeface="Times New Roman"/>
            </a:endParaRPr>
          </a:p>
        </p:txBody>
      </p:sp>
      <p:sp>
        <p:nvSpPr>
          <p:cNvPr id="244" name="Google Shape;244;p4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
        <p:nvSpPr>
          <p:cNvPr id="245" name="Google Shape;245;p43"/>
          <p:cNvSpPr txBox="1"/>
          <p:nvPr/>
        </p:nvSpPr>
        <p:spPr>
          <a:xfrm>
            <a:off x="2778600" y="1318000"/>
            <a:ext cx="3586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Times New Roman"/>
                <a:ea typeface="Times New Roman"/>
                <a:cs typeface="Times New Roman"/>
                <a:sym typeface="Times New Roman"/>
              </a:rPr>
              <a:t>Initial Financial Requirements</a:t>
            </a:r>
            <a:endParaRPr sz="1900">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3"/>
          <p:cNvSpPr txBox="1">
            <a:spLocks noGrp="1"/>
          </p:cNvSpPr>
          <p:nvPr>
            <p:ph type="body" idx="1"/>
          </p:nvPr>
        </p:nvSpPr>
        <p:spPr>
          <a:xfrm>
            <a:off x="466725" y="1795000"/>
            <a:ext cx="8048700" cy="2917800"/>
          </a:xfrm>
          <a:prstGeom prst="rect">
            <a:avLst/>
          </a:prstGeom>
        </p:spPr>
        <p:txBody>
          <a:bodyPr spcFirstLastPara="1" wrap="square" lIns="68575" tIns="34275" rIns="68575" bIns="34275" anchor="t" anchorCtr="0">
            <a:noAutofit/>
          </a:bodyPr>
          <a:lstStyle/>
          <a:p>
            <a:pPr marL="355600" indent="-330835" algn="just">
              <a:lnSpc>
                <a:spcPct val="100000"/>
              </a:lnSpc>
              <a:spcBef>
                <a:spcPts val="0"/>
              </a:spcBef>
              <a:buClr>
                <a:srgbClr val="000000"/>
              </a:buClr>
              <a:buSzPts val="2000"/>
              <a:buFont typeface="Noto Sans Symbols"/>
              <a:buChar char="✔"/>
            </a:pPr>
            <a:r>
              <a:rPr lang="en-US" sz="1400" dirty="0">
                <a:solidFill>
                  <a:srgbClr val="000000"/>
                </a:solidFill>
                <a:latin typeface="Times New Roman"/>
                <a:ea typeface="Times New Roman"/>
                <a:cs typeface="Times New Roman"/>
                <a:sym typeface="Times New Roman"/>
              </a:rPr>
              <a:t>1</a:t>
            </a:r>
            <a:r>
              <a:rPr lang="en-US" sz="1400" baseline="30000" dirty="0">
                <a:solidFill>
                  <a:srgbClr val="000000"/>
                </a:solidFill>
                <a:latin typeface="Times New Roman"/>
                <a:ea typeface="Times New Roman"/>
                <a:cs typeface="Times New Roman"/>
                <a:sym typeface="Times New Roman"/>
              </a:rPr>
              <a:t>st</a:t>
            </a:r>
            <a:r>
              <a:rPr lang="en-US" sz="1400" dirty="0">
                <a:solidFill>
                  <a:srgbClr val="000000"/>
                </a:solidFill>
                <a:latin typeface="Times New Roman"/>
                <a:ea typeface="Times New Roman"/>
                <a:cs typeface="Times New Roman"/>
                <a:sym typeface="Times New Roman"/>
              </a:rPr>
              <a:t> 30 days – You’ll receive a completeness check letter. This letter identifies whether or not your application is complete.</a:t>
            </a:r>
          </a:p>
          <a:p>
            <a:pPr marL="355600" lvl="0" indent="-330835" algn="just" rtl="0">
              <a:lnSpc>
                <a:spcPct val="100000"/>
              </a:lnSpc>
              <a:spcBef>
                <a:spcPts val="0"/>
              </a:spcBef>
              <a:spcAft>
                <a:spcPts val="0"/>
              </a:spcAft>
              <a:buClr>
                <a:srgbClr val="000000"/>
              </a:buClr>
              <a:buSzPts val="2000"/>
              <a:buFont typeface="Noto Sans Symbols"/>
              <a:buChar char="✔"/>
            </a:pPr>
            <a:endParaRPr lang="en-US" sz="1400" dirty="0">
              <a:solidFill>
                <a:srgbClr val="000000"/>
              </a:solidFill>
              <a:latin typeface="Times New Roman"/>
              <a:ea typeface="Times New Roman"/>
              <a:cs typeface="Times New Roman"/>
              <a:sym typeface="Times New Roman"/>
            </a:endParaRPr>
          </a:p>
          <a:p>
            <a:pPr marL="355600" lvl="0" indent="-330835" algn="just" rtl="0">
              <a:lnSpc>
                <a:spcPct val="100000"/>
              </a:lnSpc>
              <a:spcBef>
                <a:spcPts val="0"/>
              </a:spcBef>
              <a:spcAft>
                <a:spcPts val="0"/>
              </a:spcAft>
              <a:buClr>
                <a:srgbClr val="000000"/>
              </a:buClr>
              <a:buSzPts val="2000"/>
              <a:buFont typeface="Noto Sans Symbols"/>
              <a:buChar char="✔"/>
            </a:pPr>
            <a:r>
              <a:rPr lang="en-US" sz="1400" dirty="0">
                <a:solidFill>
                  <a:srgbClr val="000000"/>
                </a:solidFill>
                <a:latin typeface="Times New Roman"/>
                <a:ea typeface="Times New Roman"/>
                <a:cs typeface="Times New Roman"/>
                <a:sym typeface="Times New Roman"/>
              </a:rPr>
              <a:t>Before an applicant can receive approval to own and operate a private career school, the Private Career School Advisory Council (PCSAC) </a:t>
            </a:r>
            <a:r>
              <a:rPr lang="en-US" sz="1400" b="1" u="sng" dirty="0">
                <a:solidFill>
                  <a:srgbClr val="000000"/>
                </a:solidFill>
                <a:latin typeface="Times New Roman"/>
                <a:ea typeface="Times New Roman"/>
                <a:cs typeface="Times New Roman"/>
                <a:sym typeface="Times New Roman"/>
              </a:rPr>
              <a:t>must</a:t>
            </a:r>
            <a:r>
              <a:rPr lang="en-US" sz="1400" dirty="0">
                <a:solidFill>
                  <a:srgbClr val="000000"/>
                </a:solidFill>
                <a:latin typeface="Times New Roman"/>
                <a:ea typeface="Times New Roman"/>
                <a:cs typeface="Times New Roman"/>
                <a:sym typeface="Times New Roman"/>
              </a:rPr>
              <a:t> make a recommendation to the Secretary of Higher Education.  They may vote to recommend approval or denial.</a:t>
            </a:r>
          </a:p>
          <a:p>
            <a:pPr marL="24765" lvl="0" indent="0" algn="just" rtl="0">
              <a:lnSpc>
                <a:spcPct val="100000"/>
              </a:lnSpc>
              <a:spcBef>
                <a:spcPts val="0"/>
              </a:spcBef>
              <a:spcAft>
                <a:spcPts val="0"/>
              </a:spcAft>
              <a:buClr>
                <a:srgbClr val="000000"/>
              </a:buClr>
              <a:buSzPts val="2000"/>
              <a:buNone/>
            </a:pPr>
            <a:endParaRPr lang="en-US" sz="1400" dirty="0">
              <a:solidFill>
                <a:srgbClr val="000000"/>
              </a:solidFill>
              <a:latin typeface="Times New Roman"/>
              <a:ea typeface="Times New Roman"/>
              <a:cs typeface="Times New Roman"/>
              <a:sym typeface="Times New Roman"/>
            </a:endParaRPr>
          </a:p>
          <a:p>
            <a:pPr marL="355600" indent="-330835" algn="just">
              <a:lnSpc>
                <a:spcPct val="100000"/>
              </a:lnSpc>
              <a:spcBef>
                <a:spcPts val="0"/>
              </a:spcBef>
              <a:buClr>
                <a:srgbClr val="000000"/>
              </a:buClr>
              <a:buSzPts val="2000"/>
              <a:buFont typeface="Noto Sans Symbols"/>
              <a:buChar char="✔"/>
            </a:pPr>
            <a:r>
              <a:rPr lang="en-US" sz="1400" dirty="0">
                <a:solidFill>
                  <a:srgbClr val="000000"/>
                </a:solidFill>
                <a:latin typeface="Times New Roman"/>
                <a:ea typeface="Times New Roman"/>
                <a:cs typeface="Times New Roman"/>
                <a:sym typeface="Times New Roman"/>
              </a:rPr>
              <a:t>Timeline: 6 months before the Secretary of Higher Education renders a decision on approval or denial.</a:t>
            </a:r>
          </a:p>
          <a:p>
            <a:pPr marL="355600" lvl="0" indent="-330835" algn="just" rtl="0">
              <a:lnSpc>
                <a:spcPct val="100000"/>
              </a:lnSpc>
              <a:spcBef>
                <a:spcPts val="0"/>
              </a:spcBef>
              <a:spcAft>
                <a:spcPts val="0"/>
              </a:spcAft>
              <a:buClr>
                <a:srgbClr val="000000"/>
              </a:buClr>
              <a:buSzPts val="2000"/>
              <a:buFont typeface="Noto Sans Symbols"/>
              <a:buChar char="✔"/>
            </a:pPr>
            <a:endParaRPr lang="en-US" sz="1400" dirty="0">
              <a:solidFill>
                <a:srgbClr val="000000"/>
              </a:solidFill>
              <a:latin typeface="Times New Roman"/>
              <a:ea typeface="Times New Roman"/>
              <a:cs typeface="Times New Roman"/>
              <a:sym typeface="Times New Roman"/>
            </a:endParaRPr>
          </a:p>
          <a:p>
            <a:pPr marL="355600" lvl="0" indent="-330835" algn="just" rtl="0">
              <a:lnSpc>
                <a:spcPct val="100000"/>
              </a:lnSpc>
              <a:spcBef>
                <a:spcPts val="0"/>
              </a:spcBef>
              <a:spcAft>
                <a:spcPts val="0"/>
              </a:spcAft>
              <a:buClr>
                <a:srgbClr val="000000"/>
              </a:buClr>
              <a:buSzPts val="2000"/>
              <a:buFont typeface="Noto Sans Symbols"/>
              <a:buChar char="✔"/>
            </a:pPr>
            <a:r>
              <a:rPr lang="en-US" sz="1400" dirty="0">
                <a:solidFill>
                  <a:srgbClr val="000000"/>
                </a:solidFill>
                <a:latin typeface="Times New Roman"/>
                <a:ea typeface="Times New Roman"/>
                <a:cs typeface="Times New Roman"/>
                <a:sym typeface="Times New Roman"/>
              </a:rPr>
              <a:t>We’re implementing the “3-strike” rule.  Our analysts will review your documents in their entirety up to </a:t>
            </a:r>
            <a:r>
              <a:rPr lang="en-US" sz="1400" b="1" u="sng" dirty="0">
                <a:solidFill>
                  <a:srgbClr val="000000"/>
                </a:solidFill>
                <a:latin typeface="Times New Roman"/>
                <a:ea typeface="Times New Roman"/>
                <a:cs typeface="Times New Roman"/>
                <a:sym typeface="Times New Roman"/>
              </a:rPr>
              <a:t>3 times</a:t>
            </a:r>
            <a:r>
              <a:rPr lang="en-US" sz="1400" dirty="0">
                <a:solidFill>
                  <a:srgbClr val="000000"/>
                </a:solidFill>
                <a:latin typeface="Times New Roman"/>
                <a:ea typeface="Times New Roman"/>
                <a:cs typeface="Times New Roman"/>
                <a:sym typeface="Times New Roman"/>
              </a:rPr>
              <a:t>.  If after the 3</a:t>
            </a:r>
            <a:r>
              <a:rPr lang="en-US" sz="1400" baseline="30000" dirty="0">
                <a:solidFill>
                  <a:srgbClr val="000000"/>
                </a:solidFill>
                <a:latin typeface="Times New Roman"/>
                <a:ea typeface="Times New Roman"/>
                <a:cs typeface="Times New Roman"/>
                <a:sym typeface="Times New Roman"/>
              </a:rPr>
              <a:t>rd</a:t>
            </a:r>
            <a:r>
              <a:rPr lang="en-US" sz="1400" dirty="0">
                <a:solidFill>
                  <a:srgbClr val="000000"/>
                </a:solidFill>
                <a:latin typeface="Times New Roman"/>
                <a:ea typeface="Times New Roman"/>
                <a:cs typeface="Times New Roman"/>
                <a:sym typeface="Times New Roman"/>
              </a:rPr>
              <a:t> revision it is determined that the application does not meet minimum standards in accordance with COMAR requirements, educational standards, best practices, or MHEC policy, our staff will recommend the issuance of a Notice of Deficiencies (“NOD”).  Your application will be denied.</a:t>
            </a:r>
            <a:endParaRPr sz="1400" dirty="0"/>
          </a:p>
        </p:txBody>
      </p:sp>
      <p:sp>
        <p:nvSpPr>
          <p:cNvPr id="243" name="Google Shape;243;p43"/>
          <p:cNvSpPr txBox="1">
            <a:spLocks noGrp="1"/>
          </p:cNvSpPr>
          <p:nvPr>
            <p:ph type="title"/>
          </p:nvPr>
        </p:nvSpPr>
        <p:spPr>
          <a:xfrm>
            <a:off x="466725" y="483404"/>
            <a:ext cx="8239200" cy="834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New School Application </a:t>
            </a:r>
            <a:endParaRPr b="1" u="sng" dirty="0">
              <a:solidFill>
                <a:srgbClr val="000000"/>
              </a:solidFill>
              <a:latin typeface="Times New Roman"/>
              <a:ea typeface="Times New Roman"/>
              <a:cs typeface="Times New Roman"/>
              <a:sym typeface="Times New Roman"/>
            </a:endParaRPr>
          </a:p>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(Format)</a:t>
            </a:r>
            <a:endParaRPr b="1" u="sng" dirty="0">
              <a:solidFill>
                <a:srgbClr val="000000"/>
              </a:solidFill>
              <a:latin typeface="Times New Roman"/>
              <a:ea typeface="Times New Roman"/>
              <a:cs typeface="Times New Roman"/>
              <a:sym typeface="Times New Roman"/>
            </a:endParaRPr>
          </a:p>
        </p:txBody>
      </p:sp>
      <p:sp>
        <p:nvSpPr>
          <p:cNvPr id="244" name="Google Shape;244;p4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
        <p:nvSpPr>
          <p:cNvPr id="245" name="Google Shape;245;p43"/>
          <p:cNvSpPr txBox="1"/>
          <p:nvPr/>
        </p:nvSpPr>
        <p:spPr>
          <a:xfrm>
            <a:off x="2778600" y="1318000"/>
            <a:ext cx="3586800" cy="477000"/>
          </a:xfrm>
          <a:prstGeom prst="rect">
            <a:avLst/>
          </a:prstGeom>
          <a:noFill/>
          <a:ln>
            <a:noFill/>
          </a:ln>
        </p:spPr>
        <p:txBody>
          <a:bodyPr spcFirstLastPara="1" wrap="square" lIns="91425" tIns="91425" rIns="91425" bIns="91425" anchor="t" anchorCtr="0">
            <a:spAutoFit/>
          </a:bodyPr>
          <a:lstStyle/>
          <a:p>
            <a:pPr lvl="0" algn="ctr"/>
            <a:r>
              <a:rPr lang="en" sz="1900" dirty="0">
                <a:latin typeface="Times New Roman"/>
                <a:ea typeface="Times New Roman"/>
                <a:cs typeface="Times New Roman"/>
                <a:sym typeface="Times New Roman"/>
              </a:rPr>
              <a:t>Timeline </a:t>
            </a:r>
            <a:r>
              <a:rPr lang="en" sz="1900" dirty="0">
                <a:solidFill>
                  <a:srgbClr val="C00000"/>
                </a:solidFill>
                <a:latin typeface="Times New Roman" panose="02020603050405020304" pitchFamily="18" charset="0"/>
                <a:ea typeface="Times New Roman"/>
                <a:cs typeface="Times New Roman" panose="02020603050405020304" pitchFamily="18" charset="0"/>
                <a:sym typeface="Times New Roman"/>
              </a:rPr>
              <a:t>(COMAR </a:t>
            </a:r>
            <a:r>
              <a:rPr lang="en-US" sz="1900" i="1" dirty="0">
                <a:solidFill>
                  <a:srgbClr val="C00000"/>
                </a:solidFill>
                <a:latin typeface="Times New Roman" panose="02020603050405020304" pitchFamily="18" charset="0"/>
                <a:cs typeface="Times New Roman" panose="02020603050405020304" pitchFamily="18" charset="0"/>
              </a:rPr>
              <a:t>13B.01.01.04</a:t>
            </a:r>
            <a:r>
              <a:rPr lang="en" sz="1900" dirty="0">
                <a:solidFill>
                  <a:srgbClr val="C00000"/>
                </a:solidFill>
                <a:latin typeface="Times New Roman" panose="02020603050405020304" pitchFamily="18" charset="0"/>
                <a:ea typeface="Times New Roman"/>
                <a:cs typeface="Times New Roman" panose="02020603050405020304" pitchFamily="18" charset="0"/>
                <a:sym typeface="Times New Roman"/>
              </a:rPr>
              <a:t>)</a:t>
            </a:r>
            <a:endParaRPr sz="1900" dirty="0">
              <a:solidFill>
                <a:srgbClr val="C00000"/>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287054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9B724F-D6D5-0342-9248-8F5A20DE83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4" name="Title 3">
            <a:extLst>
              <a:ext uri="{FF2B5EF4-FFF2-40B4-BE49-F238E27FC236}">
                <a16:creationId xmlns:a16="http://schemas.microsoft.com/office/drawing/2014/main" id="{E9C802C9-0331-9A43-945A-6EEDD05A44A8}"/>
              </a:ext>
            </a:extLst>
          </p:cNvPr>
          <p:cNvSpPr>
            <a:spLocks noGrp="1"/>
          </p:cNvSpPr>
          <p:nvPr>
            <p:ph type="title"/>
          </p:nvPr>
        </p:nvSpPr>
        <p:spPr/>
        <p:txBody>
          <a:bodyPr/>
          <a:lstStyle/>
          <a:p>
            <a:r>
              <a:rPr lang="en-US" dirty="0">
                <a:solidFill>
                  <a:schemeClr val="accent3"/>
                </a:solidFill>
                <a:latin typeface="Times New Roman" panose="02020603050405020304" pitchFamily="18" charset="0"/>
                <a:cs typeface="Times New Roman" panose="02020603050405020304" pitchFamily="18" charset="0"/>
              </a:rPr>
              <a:t>New Private Career School Process</a:t>
            </a:r>
          </a:p>
        </p:txBody>
      </p:sp>
      <p:graphicFrame>
        <p:nvGraphicFramePr>
          <p:cNvPr id="5" name="Diagram 4">
            <a:extLst>
              <a:ext uri="{FF2B5EF4-FFF2-40B4-BE49-F238E27FC236}">
                <a16:creationId xmlns:a16="http://schemas.microsoft.com/office/drawing/2014/main" id="{38385CB5-B614-1840-B51C-420067500667}"/>
              </a:ext>
            </a:extLst>
          </p:cNvPr>
          <p:cNvGraphicFramePr/>
          <p:nvPr>
            <p:extLst>
              <p:ext uri="{D42A27DB-BD31-4B8C-83A1-F6EECF244321}">
                <p14:modId xmlns:p14="http://schemas.microsoft.com/office/powerpoint/2010/main" val="396034671"/>
              </p:ext>
            </p:extLst>
          </p:nvPr>
        </p:nvGraphicFramePr>
        <p:xfrm>
          <a:off x="639337" y="869794"/>
          <a:ext cx="7961970" cy="379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9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4"/>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12700" lvl="0" indent="0" algn="l" rtl="0">
              <a:spcBef>
                <a:spcPts val="5"/>
              </a:spcBef>
              <a:spcAft>
                <a:spcPts val="0"/>
              </a:spcAft>
              <a:buNone/>
            </a:pPr>
            <a:r>
              <a:rPr lang="en" sz="3600" b="1">
                <a:latin typeface="Times New Roman"/>
                <a:ea typeface="Times New Roman"/>
                <a:cs typeface="Times New Roman"/>
                <a:sym typeface="Times New Roman"/>
              </a:rPr>
              <a:t>Market Demand  </a:t>
            </a:r>
            <a:endParaRPr sz="3600">
              <a:latin typeface="Times New Roman"/>
              <a:ea typeface="Times New Roman"/>
              <a:cs typeface="Times New Roman"/>
              <a:sym typeface="Times New Roman"/>
            </a:endParaRPr>
          </a:p>
        </p:txBody>
      </p:sp>
      <p:sp>
        <p:nvSpPr>
          <p:cNvPr id="251" name="Google Shape;251;p44"/>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66725" y="483394"/>
            <a:ext cx="8239125" cy="50720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2"/>
              </a:buClr>
              <a:buSzPts val="2700"/>
              <a:buFont typeface="Montserrat"/>
              <a:buNone/>
            </a:pPr>
            <a:r>
              <a:rPr lang="en" sz="2400" b="1" u="sng" dirty="0">
                <a:solidFill>
                  <a:srgbClr val="000000"/>
                </a:solidFill>
                <a:latin typeface="Times New Roman"/>
                <a:ea typeface="Times New Roman"/>
                <a:cs typeface="Times New Roman"/>
                <a:sym typeface="Times New Roman"/>
              </a:rPr>
              <a:t>Introduction to MHEC</a:t>
            </a:r>
            <a:endParaRPr sz="2000" u="sng" dirty="0">
              <a:latin typeface="Times New Roman"/>
              <a:ea typeface="Times New Roman"/>
              <a:cs typeface="Times New Roman"/>
              <a:sym typeface="Times New Roman"/>
            </a:endParaRPr>
          </a:p>
        </p:txBody>
      </p:sp>
      <p:sp>
        <p:nvSpPr>
          <p:cNvPr id="90" name="Google Shape;90;p21"/>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3</a:t>
            </a:fld>
            <a:endParaRPr sz="1100"/>
          </a:p>
        </p:txBody>
      </p:sp>
      <p:sp>
        <p:nvSpPr>
          <p:cNvPr id="91" name="Google Shape;91;p21"/>
          <p:cNvSpPr txBox="1"/>
          <p:nvPr/>
        </p:nvSpPr>
        <p:spPr>
          <a:xfrm>
            <a:off x="551100" y="1303925"/>
            <a:ext cx="8041800" cy="3123902"/>
          </a:xfrm>
          <a:prstGeom prst="rect">
            <a:avLst/>
          </a:prstGeom>
          <a:noFill/>
          <a:ln>
            <a:noFill/>
          </a:ln>
        </p:spPr>
        <p:txBody>
          <a:bodyPr spcFirstLastPara="1" wrap="square" lIns="91425" tIns="91425" rIns="91425" bIns="91425" anchor="t" anchorCtr="0">
            <a:spAutoFit/>
          </a:bodyPr>
          <a:lstStyle/>
          <a:p>
            <a:pPr marL="88900" lvl="0" algn="ctr" rtl="0">
              <a:lnSpc>
                <a:spcPct val="200000"/>
              </a:lnSpc>
              <a:spcBef>
                <a:spcPts val="0"/>
              </a:spcBef>
              <a:spcAft>
                <a:spcPts val="0"/>
              </a:spcAft>
              <a:buSzPts val="2200"/>
            </a:pPr>
            <a:r>
              <a:rPr lang="en" sz="2200" b="1" dirty="0">
                <a:latin typeface="Times New Roman"/>
                <a:ea typeface="Times New Roman"/>
                <a:cs typeface="Times New Roman"/>
                <a:sym typeface="Times New Roman"/>
              </a:rPr>
              <a:t>We are a State-approving agency. We do not </a:t>
            </a:r>
            <a:r>
              <a:rPr lang="en" sz="2200" b="1" u="sng" dirty="0">
                <a:latin typeface="Times New Roman"/>
                <a:ea typeface="Times New Roman"/>
                <a:cs typeface="Times New Roman"/>
                <a:sym typeface="Times New Roman"/>
              </a:rPr>
              <a:t>accredit</a:t>
            </a:r>
            <a:r>
              <a:rPr lang="en" sz="2200" b="1" dirty="0">
                <a:latin typeface="Times New Roman"/>
                <a:ea typeface="Times New Roman"/>
                <a:cs typeface="Times New Roman"/>
                <a:sym typeface="Times New Roman"/>
              </a:rPr>
              <a:t> schools.</a:t>
            </a:r>
          </a:p>
          <a:p>
            <a:pPr marL="88900" lvl="0" algn="ctr" rtl="0">
              <a:lnSpc>
                <a:spcPct val="200000"/>
              </a:lnSpc>
              <a:spcBef>
                <a:spcPts val="0"/>
              </a:spcBef>
              <a:spcAft>
                <a:spcPts val="0"/>
              </a:spcAft>
              <a:buSzPts val="2200"/>
            </a:pPr>
            <a:endParaRPr lang="en" sz="1600" dirty="0">
              <a:latin typeface="Times New Roman"/>
              <a:ea typeface="Times New Roman"/>
              <a:cs typeface="Times New Roman"/>
              <a:sym typeface="Times New Roman"/>
            </a:endParaRPr>
          </a:p>
          <a:p>
            <a:pPr marL="88900" lvl="0" algn="ctr" rtl="0">
              <a:lnSpc>
                <a:spcPct val="200000"/>
              </a:lnSpc>
              <a:spcBef>
                <a:spcPts val="0"/>
              </a:spcBef>
              <a:spcAft>
                <a:spcPts val="0"/>
              </a:spcAft>
              <a:buSzPts val="2200"/>
            </a:pPr>
            <a:r>
              <a:rPr lang="en" sz="1600" dirty="0">
                <a:latin typeface="Times New Roman"/>
                <a:ea typeface="Times New Roman"/>
                <a:cs typeface="Times New Roman"/>
                <a:sym typeface="Times New Roman"/>
              </a:rPr>
              <a:t>Department of Academic Affairs</a:t>
            </a:r>
          </a:p>
          <a:p>
            <a:pPr marL="88900" lvl="0" algn="ctr" rtl="0">
              <a:lnSpc>
                <a:spcPct val="200000"/>
              </a:lnSpc>
              <a:spcBef>
                <a:spcPts val="0"/>
              </a:spcBef>
              <a:spcAft>
                <a:spcPts val="0"/>
              </a:spcAft>
              <a:buSzPts val="2200"/>
            </a:pPr>
            <a:r>
              <a:rPr lang="en" sz="1600" dirty="0">
                <a:latin typeface="Times New Roman"/>
                <a:ea typeface="Times New Roman"/>
                <a:cs typeface="Times New Roman"/>
                <a:sym typeface="Times New Roman"/>
              </a:rPr>
              <a:t>Department of Finance and Administration</a:t>
            </a:r>
          </a:p>
          <a:p>
            <a:pPr marL="88900" lvl="0" algn="ctr" rtl="0">
              <a:lnSpc>
                <a:spcPct val="200000"/>
              </a:lnSpc>
              <a:spcBef>
                <a:spcPts val="0"/>
              </a:spcBef>
              <a:spcAft>
                <a:spcPts val="0"/>
              </a:spcAft>
              <a:buSzPts val="2200"/>
            </a:pPr>
            <a:r>
              <a:rPr lang="en" sz="1600" dirty="0">
                <a:latin typeface="Times New Roman"/>
                <a:ea typeface="Times New Roman"/>
                <a:cs typeface="Times New Roman"/>
                <a:sym typeface="Times New Roman"/>
              </a:rPr>
              <a:t>Department of Outreach for Public, Student, Legislative and Corporate Relations</a:t>
            </a:r>
            <a:endParaRPr sz="1600" dirty="0">
              <a:latin typeface="Times New Roman"/>
              <a:ea typeface="Times New Roman"/>
              <a:cs typeface="Times New Roman"/>
              <a:sym typeface="Times New Roman"/>
            </a:endParaRPr>
          </a:p>
          <a:p>
            <a:pPr marL="457200" lvl="0" indent="0" algn="ctr" rtl="0">
              <a:spcBef>
                <a:spcPts val="0"/>
              </a:spcBef>
              <a:spcAft>
                <a:spcPts val="0"/>
              </a:spcAft>
              <a:buNone/>
            </a:pPr>
            <a:endParaRPr sz="1900" b="1" dirty="0">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5"/>
          <p:cNvSpPr txBox="1">
            <a:spLocks noGrp="1"/>
          </p:cNvSpPr>
          <p:nvPr>
            <p:ph type="body" idx="1"/>
          </p:nvPr>
        </p:nvSpPr>
        <p:spPr>
          <a:xfrm>
            <a:off x="438075" y="929267"/>
            <a:ext cx="8036852" cy="3837995"/>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What are the required data that applicants must present?</a:t>
            </a:r>
            <a:endParaRPr sz="1800" dirty="0">
              <a:solidFill>
                <a:srgbClr val="000000"/>
              </a:solidFill>
              <a:latin typeface="Times New Roman"/>
              <a:ea typeface="Times New Roman"/>
              <a:cs typeface="Times New Roman"/>
              <a:sym typeface="Times New Roman"/>
            </a:endParaRPr>
          </a:p>
          <a:p>
            <a:pPr marL="1371600" lvl="1" indent="-336550" algn="l" rtl="0">
              <a:lnSpc>
                <a:spcPct val="100000"/>
              </a:lnSpc>
              <a:spcBef>
                <a:spcPts val="0"/>
              </a:spcBef>
              <a:spcAft>
                <a:spcPts val="0"/>
              </a:spcAft>
              <a:buClr>
                <a:srgbClr val="000000"/>
              </a:buClr>
              <a:buSzPts val="1700"/>
              <a:buFont typeface="Times New Roman"/>
              <a:buChar char="•"/>
            </a:pPr>
            <a:r>
              <a:rPr lang="en" sz="1700" dirty="0">
                <a:solidFill>
                  <a:srgbClr val="000000"/>
                </a:solidFill>
                <a:latin typeface="Times New Roman"/>
                <a:ea typeface="Times New Roman"/>
                <a:cs typeface="Times New Roman"/>
                <a:sym typeface="Times New Roman"/>
              </a:rPr>
              <a:t>New school applications require:</a:t>
            </a:r>
          </a:p>
          <a:p>
            <a:pPr marL="1828800" lvl="2" indent="-336550">
              <a:lnSpc>
                <a:spcPct val="100000"/>
              </a:lnSpc>
              <a:spcBef>
                <a:spcPts val="0"/>
              </a:spcBef>
              <a:buClr>
                <a:srgbClr val="000000"/>
              </a:buClr>
              <a:buSzPts val="1700"/>
              <a:buFont typeface="Times New Roman"/>
              <a:buChar char="•"/>
            </a:pPr>
            <a:r>
              <a:rPr lang="en" sz="1400" dirty="0">
                <a:solidFill>
                  <a:srgbClr val="000000"/>
                </a:solidFill>
                <a:latin typeface="Times New Roman"/>
                <a:ea typeface="Times New Roman"/>
                <a:cs typeface="Times New Roman"/>
                <a:sym typeface="Times New Roman"/>
              </a:rPr>
              <a:t>(1) evidence of occupational demand with an </a:t>
            </a:r>
            <a:r>
              <a:rPr lang="en" sz="1400" b="1" u="sng" dirty="0">
                <a:solidFill>
                  <a:srgbClr val="000000"/>
                </a:solidFill>
                <a:latin typeface="Times New Roman"/>
                <a:ea typeface="Times New Roman"/>
                <a:cs typeface="Times New Roman"/>
                <a:sym typeface="Times New Roman"/>
              </a:rPr>
              <a:t>analysis</a:t>
            </a:r>
            <a:r>
              <a:rPr lang="en" sz="1400" dirty="0">
                <a:solidFill>
                  <a:srgbClr val="000000"/>
                </a:solidFill>
                <a:latin typeface="Times New Roman"/>
                <a:ea typeface="Times New Roman"/>
                <a:cs typeface="Times New Roman"/>
                <a:sym typeface="Times New Roman"/>
              </a:rPr>
              <a:t> of local training competition, and </a:t>
            </a:r>
          </a:p>
          <a:p>
            <a:pPr marL="1828800" lvl="2" indent="-336550">
              <a:lnSpc>
                <a:spcPct val="100000"/>
              </a:lnSpc>
              <a:spcBef>
                <a:spcPts val="0"/>
              </a:spcBef>
              <a:buClr>
                <a:srgbClr val="000000"/>
              </a:buClr>
              <a:buSzPts val="1700"/>
              <a:buFont typeface="Times New Roman"/>
              <a:buChar char="•"/>
            </a:pPr>
            <a:r>
              <a:rPr lang="en" sz="1400" dirty="0">
                <a:solidFill>
                  <a:srgbClr val="000000"/>
                </a:solidFill>
                <a:latin typeface="Times New Roman"/>
                <a:ea typeface="Times New Roman"/>
                <a:cs typeface="Times New Roman"/>
                <a:sym typeface="Times New Roman"/>
              </a:rPr>
              <a:t>(2) employer surveys with tabulated results.</a:t>
            </a:r>
            <a:endParaRPr sz="1900"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700" dirty="0">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How many positive market surveys are required? </a:t>
            </a:r>
            <a:endParaRPr sz="1800" dirty="0">
              <a:solidFill>
                <a:srgbClr val="000000"/>
              </a:solidFill>
              <a:latin typeface="Times New Roman"/>
              <a:ea typeface="Times New Roman"/>
              <a:cs typeface="Times New Roman"/>
              <a:sym typeface="Times New Roman"/>
            </a:endParaRPr>
          </a:p>
          <a:p>
            <a:pPr marL="1371600" lvl="1" indent="-342900" algn="l"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10</a:t>
            </a:r>
            <a:r>
              <a:rPr lang="en" sz="1800" dirty="0">
                <a:solidFill>
                  <a:srgbClr val="000000"/>
                </a:solidFill>
                <a:latin typeface="Times New Roman"/>
                <a:ea typeface="Times New Roman"/>
                <a:cs typeface="Times New Roman"/>
                <a:sym typeface="Times New Roman"/>
              </a:rPr>
              <a:t>-20 depending Department of Labor data</a:t>
            </a:r>
          </a:p>
          <a:p>
            <a:pPr marL="1371600" lvl="1" indent="-342900" algn="l"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Only providing national labor statistics is insufficient.  Providing </a:t>
            </a:r>
            <a:r>
              <a:rPr lang="en" b="1" dirty="0">
                <a:solidFill>
                  <a:srgbClr val="000000"/>
                </a:solidFill>
                <a:latin typeface="Times New Roman"/>
                <a:ea typeface="Times New Roman"/>
                <a:cs typeface="Times New Roman"/>
                <a:sym typeface="Times New Roman"/>
              </a:rPr>
              <a:t>Maryland</a:t>
            </a:r>
            <a:r>
              <a:rPr lang="en" dirty="0">
                <a:solidFill>
                  <a:srgbClr val="000000"/>
                </a:solidFill>
                <a:latin typeface="Times New Roman"/>
                <a:ea typeface="Times New Roman"/>
                <a:cs typeface="Times New Roman"/>
                <a:sym typeface="Times New Roman"/>
              </a:rPr>
              <a:t> labor statistics is required.</a:t>
            </a:r>
            <a:endParaRPr sz="18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800" dirty="0">
              <a:solidFill>
                <a:srgbClr val="000000"/>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How far away must you be from other private career schools that offer the same training? </a:t>
            </a:r>
            <a:endParaRPr sz="1800" dirty="0">
              <a:solidFill>
                <a:srgbClr val="000000"/>
              </a:solidFill>
              <a:latin typeface="Times New Roman"/>
              <a:ea typeface="Times New Roman"/>
              <a:cs typeface="Times New Roman"/>
              <a:sym typeface="Times New Roman"/>
            </a:endParaRPr>
          </a:p>
          <a:p>
            <a:pPr marL="1371600" lvl="1" indent="-342900" algn="l" rtl="0">
              <a:lnSpc>
                <a:spcPct val="100000"/>
              </a:lnSpc>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5</a:t>
            </a:r>
            <a:r>
              <a:rPr lang="en" sz="1800" dirty="0">
                <a:solidFill>
                  <a:srgbClr val="000000"/>
                </a:solidFill>
                <a:latin typeface="Times New Roman"/>
                <a:ea typeface="Times New Roman"/>
                <a:cs typeface="Times New Roman"/>
                <a:sym typeface="Times New Roman"/>
              </a:rPr>
              <a:t> mile radius—at least</a:t>
            </a:r>
          </a:p>
          <a:p>
            <a:pPr marL="1371600" lvl="1" indent="-342900" algn="l" rtl="0">
              <a:lnSpc>
                <a:spcPct val="100000"/>
              </a:lnSpc>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An applicant may</a:t>
            </a:r>
            <a:r>
              <a:rPr lang="en" dirty="0">
                <a:solidFill>
                  <a:srgbClr val="000000"/>
                </a:solidFill>
                <a:latin typeface="Times New Roman"/>
                <a:ea typeface="Times New Roman"/>
                <a:cs typeface="Times New Roman"/>
                <a:sym typeface="Times New Roman"/>
              </a:rPr>
              <a:t> provide a justification for applying in a location that violates the policy and it will be reviewed on a case-by-case basis.</a:t>
            </a:r>
            <a:endParaRPr sz="1800"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800" dirty="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300" i="1"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257" name="Google Shape;257;p45"/>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Market Demand </a:t>
            </a:r>
            <a:r>
              <a:rPr lang="en" b="1" dirty="0">
                <a:solidFill>
                  <a:srgbClr val="000000"/>
                </a:solidFill>
                <a:latin typeface="Times New Roman"/>
                <a:ea typeface="Times New Roman"/>
                <a:cs typeface="Times New Roman"/>
                <a:sym typeface="Times New Roman"/>
              </a:rPr>
              <a:t>  </a:t>
            </a:r>
            <a:endParaRPr b="1" dirty="0">
              <a:solidFill>
                <a:srgbClr val="000000"/>
              </a:solidFill>
              <a:latin typeface="Times New Roman"/>
              <a:ea typeface="Times New Roman"/>
              <a:cs typeface="Times New Roman"/>
              <a:sym typeface="Times New Roman"/>
            </a:endParaRPr>
          </a:p>
        </p:txBody>
      </p:sp>
      <p:sp>
        <p:nvSpPr>
          <p:cNvPr id="258" name="Google Shape;258;p45"/>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6"/>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12700" lvl="0" indent="0" algn="l" rtl="0">
              <a:spcBef>
                <a:spcPts val="5"/>
              </a:spcBef>
              <a:spcAft>
                <a:spcPts val="0"/>
              </a:spcAft>
              <a:buNone/>
            </a:pPr>
            <a:r>
              <a:rPr lang="en" sz="3600" b="1">
                <a:latin typeface="Times New Roman"/>
                <a:ea typeface="Times New Roman"/>
                <a:cs typeface="Times New Roman"/>
                <a:sym typeface="Times New Roman"/>
              </a:rPr>
              <a:t>Curriculum</a:t>
            </a:r>
            <a:endParaRPr sz="3600">
              <a:latin typeface="Times New Roman"/>
              <a:ea typeface="Times New Roman"/>
              <a:cs typeface="Times New Roman"/>
              <a:sym typeface="Times New Roman"/>
            </a:endParaRPr>
          </a:p>
        </p:txBody>
      </p:sp>
      <p:sp>
        <p:nvSpPr>
          <p:cNvPr id="264" name="Google Shape;264;p46"/>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p:nvPr/>
        </p:nvSpPr>
        <p:spPr>
          <a:xfrm>
            <a:off x="542693" y="1063174"/>
            <a:ext cx="8021444" cy="3704100"/>
          </a:xfrm>
          <a:prstGeom prst="rect">
            <a:avLst/>
          </a:prstGeom>
          <a:noFill/>
          <a:ln>
            <a:noFill/>
          </a:ln>
        </p:spPr>
        <p:txBody>
          <a:bodyPr spcFirstLastPara="1" wrap="square" lIns="0" tIns="61575" rIns="0" bIns="0" anchor="t" anchorCtr="0">
            <a:noAutofit/>
          </a:bodyPr>
          <a:lstStyle/>
          <a:p>
            <a:pPr marL="355600" marR="13334" lvl="0" indent="-260984" algn="l" rtl="0">
              <a:lnSpc>
                <a:spcPct val="107857"/>
              </a:lnSpc>
              <a:spcBef>
                <a:spcPts val="0"/>
              </a:spcBef>
              <a:spcAft>
                <a:spcPts val="0"/>
              </a:spcAft>
              <a:buSzPts val="1500"/>
              <a:buFont typeface="Times New Roman"/>
              <a:buChar char="•"/>
            </a:pPr>
            <a:r>
              <a:rPr lang="en" sz="1500" b="0" i="0" u="none" strike="noStrike" cap="none" dirty="0">
                <a:latin typeface="Times New Roman"/>
                <a:ea typeface="Times New Roman"/>
                <a:cs typeface="Times New Roman"/>
                <a:sym typeface="Times New Roman"/>
              </a:rPr>
              <a:t>It is essential that all program curricula receive a great deal of careful, in-depth and detailed planning. Be sure to </a:t>
            </a:r>
            <a:r>
              <a:rPr lang="en" sz="1500" dirty="0">
                <a:latin typeface="Times New Roman"/>
                <a:ea typeface="Times New Roman"/>
                <a:cs typeface="Times New Roman"/>
                <a:sym typeface="Times New Roman"/>
              </a:rPr>
              <a:t>cross reference all documents against the provided checklists to make sure all  information is addressed.</a:t>
            </a:r>
            <a:endParaRPr sz="1500" dirty="0">
              <a:latin typeface="Times New Roman"/>
              <a:ea typeface="Times New Roman"/>
              <a:cs typeface="Times New Roman"/>
              <a:sym typeface="Times New Roman"/>
            </a:endParaRPr>
          </a:p>
          <a:p>
            <a:pPr marL="457200" marR="13334" lvl="0" indent="0" algn="l" rtl="0">
              <a:lnSpc>
                <a:spcPct val="107857"/>
              </a:lnSpc>
              <a:spcBef>
                <a:spcPts val="0"/>
              </a:spcBef>
              <a:spcAft>
                <a:spcPts val="0"/>
              </a:spcAft>
              <a:buNone/>
            </a:pPr>
            <a:endParaRPr sz="1500" dirty="0">
              <a:latin typeface="Times New Roman"/>
              <a:ea typeface="Times New Roman"/>
              <a:cs typeface="Times New Roman"/>
              <a:sym typeface="Times New Roman"/>
            </a:endParaRPr>
          </a:p>
          <a:p>
            <a:pPr marL="355600" marR="13334" lvl="0" indent="-260984" algn="l" rtl="0">
              <a:lnSpc>
                <a:spcPct val="107857"/>
              </a:lnSpc>
              <a:spcBef>
                <a:spcPts val="0"/>
              </a:spcBef>
              <a:spcAft>
                <a:spcPts val="0"/>
              </a:spcAft>
              <a:buSzPts val="1500"/>
              <a:buFont typeface="Times New Roman"/>
              <a:buChar char="•"/>
            </a:pPr>
            <a:r>
              <a:rPr lang="en" sz="1500" dirty="0">
                <a:latin typeface="Times New Roman"/>
                <a:ea typeface="Times New Roman"/>
                <a:cs typeface="Times New Roman"/>
                <a:sym typeface="Times New Roman"/>
              </a:rPr>
              <a:t>You are required to</a:t>
            </a:r>
            <a:r>
              <a:rPr lang="en" sz="1500" b="0" i="0" u="none" strike="noStrike" cap="none" dirty="0">
                <a:latin typeface="Times New Roman"/>
                <a:ea typeface="Times New Roman"/>
                <a:cs typeface="Times New Roman"/>
                <a:sym typeface="Times New Roman"/>
              </a:rPr>
              <a:t> submit</a:t>
            </a:r>
            <a:r>
              <a:rPr lang="en" sz="1500" dirty="0">
                <a:latin typeface="Times New Roman"/>
                <a:ea typeface="Times New Roman"/>
                <a:cs typeface="Times New Roman"/>
                <a:sym typeface="Times New Roman"/>
              </a:rPr>
              <a:t> the</a:t>
            </a:r>
            <a:r>
              <a:rPr lang="en" sz="1500" b="0" i="0" u="none" strike="noStrike" cap="none" dirty="0">
                <a:latin typeface="Times New Roman"/>
                <a:ea typeface="Times New Roman"/>
                <a:cs typeface="Times New Roman"/>
                <a:sym typeface="Times New Roman"/>
              </a:rPr>
              <a:t> curriculum</a:t>
            </a:r>
            <a:r>
              <a:rPr lang="en" sz="1500" dirty="0">
                <a:latin typeface="Times New Roman"/>
                <a:ea typeface="Times New Roman"/>
                <a:cs typeface="Times New Roman"/>
                <a:sym typeface="Times New Roman"/>
              </a:rPr>
              <a:t> to the appropriate regulatory board for your training (Maryland State Board of Cosmetologists/Barbers, Maryland Board of Nursing, Maryland Real Estate Commission, </a:t>
            </a:r>
            <a:r>
              <a:rPr lang="en" sz="1500" dirty="0" err="1">
                <a:latin typeface="Times New Roman"/>
                <a:ea typeface="Times New Roman"/>
                <a:cs typeface="Times New Roman"/>
                <a:sym typeface="Times New Roman"/>
              </a:rPr>
              <a:t>etc</a:t>
            </a:r>
            <a:r>
              <a:rPr lang="en" sz="1500" dirty="0">
                <a:latin typeface="Times New Roman"/>
                <a:ea typeface="Times New Roman"/>
                <a:cs typeface="Times New Roman"/>
                <a:sym typeface="Times New Roman"/>
              </a:rPr>
              <a:t>) prior to submitting it to MHEC.  </a:t>
            </a:r>
            <a:r>
              <a:rPr lang="en" sz="1500" i="1" dirty="0">
                <a:latin typeface="Times New Roman"/>
                <a:ea typeface="Times New Roman"/>
                <a:cs typeface="Times New Roman"/>
                <a:sym typeface="Times New Roman"/>
              </a:rPr>
              <a:t>*Schools that intend to offer massage therapy training </a:t>
            </a:r>
            <a:r>
              <a:rPr lang="en" sz="1500" b="1" i="1" u="sng" dirty="0">
                <a:latin typeface="Times New Roman"/>
                <a:ea typeface="Times New Roman"/>
                <a:cs typeface="Times New Roman"/>
                <a:sym typeface="Times New Roman"/>
              </a:rPr>
              <a:t>must</a:t>
            </a:r>
            <a:r>
              <a:rPr lang="en" sz="1500" i="1" dirty="0">
                <a:latin typeface="Times New Roman"/>
                <a:ea typeface="Times New Roman"/>
                <a:cs typeface="Times New Roman"/>
                <a:sym typeface="Times New Roman"/>
              </a:rPr>
              <a:t> acquire accreditation prior to applying. </a:t>
            </a:r>
            <a:endParaRPr sz="1500" i="1" dirty="0">
              <a:latin typeface="Times New Roman"/>
              <a:ea typeface="Times New Roman"/>
              <a:cs typeface="Times New Roman"/>
              <a:sym typeface="Times New Roman"/>
            </a:endParaRPr>
          </a:p>
          <a:p>
            <a:pPr marL="457200" marR="13334" lvl="0" indent="0" algn="l" rtl="0">
              <a:lnSpc>
                <a:spcPct val="107857"/>
              </a:lnSpc>
              <a:spcBef>
                <a:spcPts val="0"/>
              </a:spcBef>
              <a:spcAft>
                <a:spcPts val="0"/>
              </a:spcAft>
              <a:buNone/>
            </a:pPr>
            <a:endParaRPr sz="1500" dirty="0">
              <a:latin typeface="Times New Roman"/>
              <a:ea typeface="Times New Roman"/>
              <a:cs typeface="Times New Roman"/>
              <a:sym typeface="Times New Roman"/>
            </a:endParaRPr>
          </a:p>
          <a:p>
            <a:pPr marL="355600" marR="13334" lvl="0" indent="-260984" algn="l" rtl="0">
              <a:lnSpc>
                <a:spcPct val="107857"/>
              </a:lnSpc>
              <a:spcBef>
                <a:spcPts val="0"/>
              </a:spcBef>
              <a:spcAft>
                <a:spcPts val="0"/>
              </a:spcAft>
              <a:buSzPts val="1500"/>
              <a:buFont typeface="Times New Roman"/>
              <a:buChar char="•"/>
            </a:pPr>
            <a:r>
              <a:rPr lang="en" sz="1500" dirty="0">
                <a:latin typeface="Times New Roman"/>
                <a:ea typeface="Times New Roman"/>
                <a:cs typeface="Times New Roman"/>
                <a:sym typeface="Times New Roman"/>
              </a:rPr>
              <a:t>If there is no state-sanctioned board to review the curriculum, MHEC Staff will forward the curriculum to an</a:t>
            </a:r>
            <a:r>
              <a:rPr lang="en" sz="1500" b="0" i="0" u="none" strike="noStrike" cap="none" dirty="0">
                <a:latin typeface="Times New Roman"/>
                <a:ea typeface="Times New Roman"/>
                <a:cs typeface="Times New Roman"/>
                <a:sym typeface="Times New Roman"/>
              </a:rPr>
              <a:t> independent consultant for review.</a:t>
            </a:r>
            <a:endParaRPr sz="1500" b="0" i="0" u="none" strike="noStrike" cap="none" dirty="0">
              <a:latin typeface="Times New Roman"/>
              <a:ea typeface="Times New Roman"/>
              <a:cs typeface="Times New Roman"/>
              <a:sym typeface="Times New Roman"/>
            </a:endParaRPr>
          </a:p>
          <a:p>
            <a:pPr marL="457200" marR="13334" lvl="0" indent="0" algn="l" rtl="0">
              <a:lnSpc>
                <a:spcPct val="107857"/>
              </a:lnSpc>
              <a:spcBef>
                <a:spcPts val="0"/>
              </a:spcBef>
              <a:spcAft>
                <a:spcPts val="0"/>
              </a:spcAft>
              <a:buNone/>
            </a:pPr>
            <a:endParaRPr sz="1500" dirty="0">
              <a:latin typeface="Times New Roman"/>
              <a:ea typeface="Times New Roman"/>
              <a:cs typeface="Times New Roman"/>
              <a:sym typeface="Times New Roman"/>
            </a:endParaRPr>
          </a:p>
          <a:p>
            <a:pPr marL="457200" marR="5080" lvl="0" indent="0" algn="l" rtl="0">
              <a:lnSpc>
                <a:spcPct val="100000"/>
              </a:lnSpc>
              <a:spcBef>
                <a:spcPts val="0"/>
              </a:spcBef>
              <a:spcAft>
                <a:spcPts val="0"/>
              </a:spcAft>
              <a:buNone/>
            </a:pPr>
            <a:endParaRPr sz="1800" b="0" i="0" u="none" strike="noStrike" cap="none" dirty="0">
              <a:latin typeface="Times New Roman"/>
              <a:ea typeface="Times New Roman"/>
              <a:cs typeface="Times New Roman"/>
              <a:sym typeface="Times New Roman"/>
            </a:endParaRPr>
          </a:p>
        </p:txBody>
      </p:sp>
      <p:sp>
        <p:nvSpPr>
          <p:cNvPr id="270" name="Google Shape;270;p47"/>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271" name="Google Shape;271;p47"/>
          <p:cNvSpPr txBox="1"/>
          <p:nvPr/>
        </p:nvSpPr>
        <p:spPr>
          <a:xfrm>
            <a:off x="1756325" y="462875"/>
            <a:ext cx="5463300" cy="600300"/>
          </a:xfrm>
          <a:prstGeom prst="rect">
            <a:avLst/>
          </a:prstGeom>
          <a:noFill/>
          <a:ln>
            <a:noFill/>
          </a:ln>
        </p:spPr>
        <p:txBody>
          <a:bodyPr spcFirstLastPara="1" wrap="square" lIns="91425" tIns="91425" rIns="91425" bIns="91425" anchor="t" anchorCtr="0">
            <a:spAutoFit/>
          </a:bodyPr>
          <a:lstStyle/>
          <a:p>
            <a:pPr marL="12700" lvl="0" indent="0" algn="l" rtl="0">
              <a:spcBef>
                <a:spcPts val="5"/>
              </a:spcBef>
              <a:spcAft>
                <a:spcPts val="0"/>
              </a:spcAft>
              <a:buNone/>
            </a:pPr>
            <a:r>
              <a:rPr lang="en" sz="2700" b="1" u="sng">
                <a:latin typeface="Times New Roman"/>
                <a:ea typeface="Times New Roman"/>
                <a:cs typeface="Times New Roman"/>
                <a:sym typeface="Times New Roman"/>
              </a:rPr>
              <a:t>Curriculum</a:t>
            </a:r>
            <a:endParaRPr sz="2700" u="sng">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p:nvPr/>
        </p:nvSpPr>
        <p:spPr>
          <a:xfrm>
            <a:off x="77625" y="596175"/>
            <a:ext cx="4872900" cy="4135200"/>
          </a:xfrm>
          <a:prstGeom prst="rect">
            <a:avLst/>
          </a:prstGeom>
          <a:noFill/>
          <a:ln>
            <a:noFill/>
          </a:ln>
        </p:spPr>
        <p:txBody>
          <a:bodyPr spcFirstLastPara="1" wrap="square" lIns="0" tIns="157475" rIns="0" bIns="0" anchor="t" anchorCtr="0">
            <a:noAutofit/>
          </a:bodyPr>
          <a:lstStyle/>
          <a:p>
            <a:pPr marL="457200" marR="0" lvl="0" indent="0" algn="l" rtl="0">
              <a:lnSpc>
                <a:spcPct val="100000"/>
              </a:lnSpc>
              <a:spcBef>
                <a:spcPts val="0"/>
              </a:spcBef>
              <a:spcAft>
                <a:spcPts val="0"/>
              </a:spcAft>
              <a:buNone/>
            </a:pPr>
            <a:r>
              <a:rPr lang="en" sz="2200" b="1" i="0" u="none" strike="noStrike" cap="none" dirty="0">
                <a:latin typeface="Times New Roman"/>
                <a:ea typeface="Times New Roman"/>
                <a:cs typeface="Times New Roman"/>
                <a:sym typeface="Times New Roman"/>
              </a:rPr>
              <a:t>Curriculum </a:t>
            </a:r>
            <a:r>
              <a:rPr lang="en" sz="2200" b="0" i="0" u="none" strike="noStrike" cap="none" dirty="0">
                <a:latin typeface="Times New Roman"/>
                <a:ea typeface="Times New Roman"/>
                <a:cs typeface="Times New Roman"/>
                <a:sym typeface="Times New Roman"/>
              </a:rPr>
              <a:t>that includes:</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11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Textbooks</a:t>
            </a:r>
            <a:r>
              <a:rPr lang="en" sz="2200" dirty="0">
                <a:latin typeface="Times New Roman"/>
                <a:ea typeface="Times New Roman"/>
                <a:cs typeface="Times New Roman"/>
                <a:sym typeface="Times New Roman"/>
              </a:rPr>
              <a:t> (ISBN or electronic copies*)</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8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Program Outline</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8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Syllabi</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8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Detailed daily lesson plans</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8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Hand-outs</a:t>
            </a:r>
            <a:endParaRPr sz="2200" b="0" i="0" u="none" strike="noStrike" cap="none" dirty="0">
              <a:latin typeface="Times New Roman"/>
              <a:ea typeface="Times New Roman"/>
              <a:cs typeface="Times New Roman"/>
              <a:sym typeface="Times New Roman"/>
            </a:endParaRPr>
          </a:p>
          <a:p>
            <a:pPr marL="1532890" marR="0" lvl="1" indent="-495934" algn="l" rtl="0">
              <a:lnSpc>
                <a:spcPct val="100000"/>
              </a:lnSpc>
              <a:spcBef>
                <a:spcPts val="840"/>
              </a:spcBef>
              <a:spcAft>
                <a:spcPts val="0"/>
              </a:spcAft>
              <a:buSzPts val="2200"/>
              <a:buFont typeface="Noto Sans Symbols"/>
              <a:buChar char="✔"/>
            </a:pPr>
            <a:r>
              <a:rPr lang="en" sz="2200" dirty="0">
                <a:latin typeface="Times New Roman"/>
                <a:ea typeface="Times New Roman"/>
                <a:cs typeface="Times New Roman"/>
                <a:sym typeface="Times New Roman"/>
              </a:rPr>
              <a:t>Assessments: Assignments, </a:t>
            </a:r>
            <a:r>
              <a:rPr lang="en" sz="2200" b="0" i="0" u="none" strike="noStrike" cap="none" dirty="0">
                <a:latin typeface="Times New Roman"/>
                <a:ea typeface="Times New Roman"/>
                <a:cs typeface="Times New Roman"/>
                <a:sym typeface="Times New Roman"/>
              </a:rPr>
              <a:t>Quizzes an</a:t>
            </a:r>
            <a:r>
              <a:rPr lang="en" sz="2200" dirty="0">
                <a:latin typeface="Times New Roman"/>
                <a:ea typeface="Times New Roman"/>
                <a:cs typeface="Times New Roman"/>
                <a:sym typeface="Times New Roman"/>
              </a:rPr>
              <a:t>d Exams</a:t>
            </a:r>
            <a:endParaRPr sz="2200" b="0" i="0" u="none" strike="noStrike" cap="none" dirty="0">
              <a:latin typeface="Times New Roman"/>
              <a:ea typeface="Times New Roman"/>
              <a:cs typeface="Times New Roman"/>
              <a:sym typeface="Times New Roman"/>
            </a:endParaRPr>
          </a:p>
        </p:txBody>
      </p:sp>
      <p:sp>
        <p:nvSpPr>
          <p:cNvPr id="277" name="Google Shape;277;p48"/>
          <p:cNvSpPr txBox="1"/>
          <p:nvPr/>
        </p:nvSpPr>
        <p:spPr>
          <a:xfrm>
            <a:off x="4845375" y="622275"/>
            <a:ext cx="3993000" cy="3830400"/>
          </a:xfrm>
          <a:prstGeom prst="rect">
            <a:avLst/>
          </a:prstGeom>
          <a:noFill/>
          <a:ln>
            <a:noFill/>
          </a:ln>
        </p:spPr>
        <p:txBody>
          <a:bodyPr spcFirstLastPara="1" wrap="square" lIns="0" tIns="119375" rIns="0" bIns="0" anchor="t" anchorCtr="0">
            <a:noAutofit/>
          </a:bodyPr>
          <a:lstStyle/>
          <a:p>
            <a:pPr marL="0" marR="0" lvl="0" indent="0" algn="l" rtl="0">
              <a:lnSpc>
                <a:spcPct val="100000"/>
              </a:lnSpc>
              <a:spcBef>
                <a:spcPts val="0"/>
              </a:spcBef>
              <a:spcAft>
                <a:spcPts val="0"/>
              </a:spcAft>
              <a:buNone/>
            </a:pPr>
            <a:endParaRPr sz="2200" b="0" i="0" u="none" strike="noStrike" cap="none" dirty="0">
              <a:latin typeface="Times New Roman"/>
              <a:ea typeface="Times New Roman"/>
              <a:cs typeface="Times New Roman"/>
              <a:sym typeface="Times New Roman"/>
            </a:endParaRPr>
          </a:p>
          <a:p>
            <a:pPr marL="546100" marR="0" lvl="0" indent="-495935" algn="l" rtl="0">
              <a:lnSpc>
                <a:spcPct val="100000"/>
              </a:lnSpc>
              <a:spcBef>
                <a:spcPts val="840"/>
              </a:spcBef>
              <a:spcAft>
                <a:spcPts val="0"/>
              </a:spcAft>
              <a:buSzPts val="2200"/>
              <a:buFont typeface="Noto Sans Symbols"/>
              <a:buChar char="✔"/>
            </a:pPr>
            <a:r>
              <a:rPr lang="en" sz="2200" b="0" i="0" u="none" strike="noStrike" cap="none" dirty="0">
                <a:latin typeface="Times New Roman"/>
                <a:ea typeface="Times New Roman"/>
                <a:cs typeface="Times New Roman"/>
                <a:sym typeface="Times New Roman"/>
              </a:rPr>
              <a:t>School catalog</a:t>
            </a:r>
            <a:endParaRPr sz="2200" b="0" i="0" u="none" strike="noStrike" cap="none" dirty="0">
              <a:latin typeface="Times New Roman"/>
              <a:ea typeface="Times New Roman"/>
              <a:cs typeface="Times New Roman"/>
              <a:sym typeface="Times New Roman"/>
            </a:endParaRPr>
          </a:p>
          <a:p>
            <a:pPr marL="546100" marR="0" lvl="0" indent="-495935" algn="l" rtl="0">
              <a:lnSpc>
                <a:spcPct val="100000"/>
              </a:lnSpc>
              <a:spcBef>
                <a:spcPts val="840"/>
              </a:spcBef>
              <a:spcAft>
                <a:spcPts val="0"/>
              </a:spcAft>
              <a:buSzPts val="2200"/>
              <a:buFont typeface="Noto Sans Symbols"/>
              <a:buChar char="✔"/>
            </a:pPr>
            <a:r>
              <a:rPr lang="en" sz="2200" dirty="0">
                <a:latin typeface="Times New Roman"/>
                <a:ea typeface="Times New Roman"/>
                <a:cs typeface="Times New Roman"/>
                <a:sym typeface="Times New Roman"/>
              </a:rPr>
              <a:t>Sample student </a:t>
            </a:r>
            <a:r>
              <a:rPr lang="en" sz="2200" b="0" i="0" u="none" strike="noStrike" cap="none" dirty="0">
                <a:latin typeface="Times New Roman"/>
                <a:ea typeface="Times New Roman"/>
                <a:cs typeface="Times New Roman"/>
                <a:sym typeface="Times New Roman"/>
              </a:rPr>
              <a:t>records</a:t>
            </a:r>
            <a:r>
              <a:rPr lang="en" sz="2200" dirty="0">
                <a:latin typeface="Times New Roman"/>
                <a:ea typeface="Times New Roman"/>
                <a:cs typeface="Times New Roman"/>
                <a:sym typeface="Times New Roman"/>
              </a:rPr>
              <a:t> </a:t>
            </a:r>
            <a:r>
              <a:rPr lang="en" sz="2200" b="0" i="0" u="none" strike="noStrike" cap="none" dirty="0">
                <a:latin typeface="Times New Roman"/>
                <a:ea typeface="Times New Roman"/>
                <a:cs typeface="Times New Roman"/>
                <a:sym typeface="Times New Roman"/>
              </a:rPr>
              <a:t>such as:</a:t>
            </a:r>
            <a:endParaRPr sz="2200" b="0" i="0" u="none" strike="noStrike" cap="none" dirty="0">
              <a:latin typeface="Times New Roman"/>
              <a:ea typeface="Times New Roman"/>
              <a:cs typeface="Times New Roman"/>
              <a:sym typeface="Times New Roman"/>
            </a:endParaRPr>
          </a:p>
          <a:p>
            <a:pPr marL="1252855" marR="0" lvl="1" indent="-356235" algn="l" rtl="0">
              <a:lnSpc>
                <a:spcPct val="100000"/>
              </a:lnSpc>
              <a:spcBef>
                <a:spcPts val="1635"/>
              </a:spcBef>
              <a:spcAft>
                <a:spcPts val="0"/>
              </a:spcAft>
              <a:buSzPts val="1800"/>
              <a:buFont typeface="Noto Sans Symbols"/>
              <a:buChar char="✔"/>
            </a:pPr>
            <a:r>
              <a:rPr lang="en" sz="1800" dirty="0">
                <a:latin typeface="Times New Roman"/>
                <a:ea typeface="Times New Roman"/>
                <a:cs typeface="Times New Roman"/>
                <a:sym typeface="Times New Roman"/>
              </a:rPr>
              <a:t>enrollment agreement</a:t>
            </a:r>
            <a:endParaRPr sz="1800" dirty="0">
              <a:latin typeface="Times New Roman"/>
              <a:ea typeface="Times New Roman"/>
              <a:cs typeface="Times New Roman"/>
              <a:sym typeface="Times New Roman"/>
            </a:endParaRPr>
          </a:p>
          <a:p>
            <a:pPr marL="1252855" marR="0" lvl="1" indent="-356235" algn="l" rtl="0">
              <a:lnSpc>
                <a:spcPct val="100000"/>
              </a:lnSpc>
              <a:spcBef>
                <a:spcPts val="1635"/>
              </a:spcBef>
              <a:spcAft>
                <a:spcPts val="0"/>
              </a:spcAft>
              <a:buSzPts val="1800"/>
              <a:buFont typeface="Times New Roman"/>
              <a:buChar char="✔"/>
            </a:pPr>
            <a:r>
              <a:rPr lang="en" sz="1800" b="0" i="0" u="none" strike="noStrike" cap="none" dirty="0">
                <a:latin typeface="Times New Roman"/>
                <a:ea typeface="Times New Roman"/>
                <a:cs typeface="Times New Roman"/>
                <a:sym typeface="Times New Roman"/>
              </a:rPr>
              <a:t>academic transcript</a:t>
            </a:r>
            <a:endParaRPr sz="1800" b="0" i="0" u="none" strike="noStrike" cap="none" dirty="0">
              <a:latin typeface="Times New Roman"/>
              <a:ea typeface="Times New Roman"/>
              <a:cs typeface="Times New Roman"/>
              <a:sym typeface="Times New Roman"/>
            </a:endParaRPr>
          </a:p>
          <a:p>
            <a:pPr marL="1252855" marR="0" lvl="1" indent="-356235" algn="l" rtl="0">
              <a:lnSpc>
                <a:spcPct val="100000"/>
              </a:lnSpc>
              <a:spcBef>
                <a:spcPts val="720"/>
              </a:spcBef>
              <a:spcAft>
                <a:spcPts val="0"/>
              </a:spcAft>
              <a:buSzPts val="1800"/>
              <a:buFont typeface="Noto Sans Symbols"/>
              <a:buChar char="✔"/>
            </a:pPr>
            <a:r>
              <a:rPr lang="en" sz="1800" b="0" i="0" u="none" strike="noStrike" cap="none" dirty="0">
                <a:latin typeface="Times New Roman"/>
                <a:ea typeface="Times New Roman"/>
                <a:cs typeface="Times New Roman"/>
                <a:sym typeface="Times New Roman"/>
              </a:rPr>
              <a:t>attendance record</a:t>
            </a:r>
            <a:endParaRPr sz="1800" b="0" i="0" u="none" strike="noStrike" cap="none" dirty="0">
              <a:latin typeface="Times New Roman"/>
              <a:ea typeface="Times New Roman"/>
              <a:cs typeface="Times New Roman"/>
              <a:sym typeface="Times New Roman"/>
            </a:endParaRPr>
          </a:p>
          <a:p>
            <a:pPr marL="1252855" marR="0" lvl="1" indent="-356235" algn="l" rtl="0">
              <a:lnSpc>
                <a:spcPct val="100000"/>
              </a:lnSpc>
              <a:spcBef>
                <a:spcPts val="720"/>
              </a:spcBef>
              <a:spcAft>
                <a:spcPts val="0"/>
              </a:spcAft>
              <a:buSzPts val="1800"/>
              <a:buFont typeface="Noto Sans Symbols"/>
              <a:buChar char="✔"/>
            </a:pPr>
            <a:r>
              <a:rPr lang="en" sz="1800" b="0" i="0" u="none" strike="noStrike" cap="none" dirty="0">
                <a:latin typeface="Times New Roman"/>
                <a:ea typeface="Times New Roman"/>
                <a:cs typeface="Times New Roman"/>
                <a:sym typeface="Times New Roman"/>
              </a:rPr>
              <a:t>account card</a:t>
            </a:r>
            <a:endParaRPr sz="1800" b="0" i="0" u="none" strike="noStrike" cap="none" dirty="0">
              <a:latin typeface="Times New Roman"/>
              <a:ea typeface="Times New Roman"/>
              <a:cs typeface="Times New Roman"/>
              <a:sym typeface="Times New Roman"/>
            </a:endParaRPr>
          </a:p>
          <a:p>
            <a:pPr marL="1252855" marR="0" lvl="1" indent="-356235" algn="l" rtl="0">
              <a:lnSpc>
                <a:spcPct val="100000"/>
              </a:lnSpc>
              <a:spcBef>
                <a:spcPts val="720"/>
              </a:spcBef>
              <a:spcAft>
                <a:spcPts val="0"/>
              </a:spcAft>
              <a:buSzPts val="1800"/>
              <a:buFont typeface="Times New Roman"/>
              <a:buChar char="✔"/>
            </a:pPr>
            <a:r>
              <a:rPr lang="en" sz="1800" dirty="0">
                <a:latin typeface="Times New Roman"/>
                <a:ea typeface="Times New Roman"/>
                <a:cs typeface="Times New Roman"/>
                <a:sym typeface="Times New Roman"/>
              </a:rPr>
              <a:t>Certificate of achievement or diploma (as appropriate)</a:t>
            </a:r>
            <a:endParaRPr sz="1800" dirty="0">
              <a:latin typeface="Times New Roman"/>
              <a:ea typeface="Times New Roman"/>
              <a:cs typeface="Times New Roman"/>
              <a:sym typeface="Times New Roman"/>
            </a:endParaRPr>
          </a:p>
        </p:txBody>
      </p:sp>
      <p:sp>
        <p:nvSpPr>
          <p:cNvPr id="278" name="Google Shape;278;p48"/>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9"/>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0" lvl="0" indent="0" algn="l" rtl="0">
              <a:spcBef>
                <a:spcPts val="5"/>
              </a:spcBef>
              <a:spcAft>
                <a:spcPts val="0"/>
              </a:spcAft>
              <a:buNone/>
            </a:pPr>
            <a:r>
              <a:rPr lang="en" sz="3600" b="1">
                <a:latin typeface="Times New Roman"/>
                <a:ea typeface="Times New Roman"/>
                <a:cs typeface="Times New Roman"/>
                <a:sym typeface="Times New Roman"/>
              </a:rPr>
              <a:t>Financial Guarantee </a:t>
            </a:r>
            <a:endParaRPr sz="3600">
              <a:latin typeface="Times New Roman"/>
              <a:ea typeface="Times New Roman"/>
              <a:cs typeface="Times New Roman"/>
              <a:sym typeface="Times New Roman"/>
            </a:endParaRPr>
          </a:p>
        </p:txBody>
      </p:sp>
      <p:sp>
        <p:nvSpPr>
          <p:cNvPr id="284" name="Google Shape;284;p49"/>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a:spLocks noGrp="1"/>
          </p:cNvSpPr>
          <p:nvPr>
            <p:ph type="body" idx="1"/>
          </p:nvPr>
        </p:nvSpPr>
        <p:spPr>
          <a:xfrm>
            <a:off x="395400" y="940050"/>
            <a:ext cx="8353200" cy="3827100"/>
          </a:xfrm>
          <a:prstGeom prst="rect">
            <a:avLst/>
          </a:prstGeom>
        </p:spPr>
        <p:txBody>
          <a:bodyPr spcFirstLastPara="1" wrap="square" lIns="68575" tIns="34275" rIns="68575" bIns="34275" anchor="t" anchorCtr="0">
            <a:noAutofit/>
          </a:bodyPr>
          <a:lstStyle/>
          <a:p>
            <a:pPr marL="419100" indent="-342900">
              <a:lnSpc>
                <a:spcPct val="100000"/>
              </a:lnSpc>
              <a:spcBef>
                <a:spcPts val="0"/>
              </a:spcBef>
              <a:buClr>
                <a:srgbClr val="000000"/>
              </a:buClr>
              <a:buSzPts val="2400"/>
            </a:pPr>
            <a:r>
              <a:rPr lang="en" sz="2400" dirty="0">
                <a:solidFill>
                  <a:srgbClr val="000000"/>
                </a:solidFill>
                <a:latin typeface="Times New Roman"/>
                <a:ea typeface="Times New Roman"/>
                <a:cs typeface="Times New Roman"/>
                <a:sym typeface="Times New Roman"/>
              </a:rPr>
              <a:t>All schools must furnish a bond or letter of credit.</a:t>
            </a:r>
          </a:p>
          <a:p>
            <a:pPr marL="76200" lvl="0" indent="0" algn="l" rtl="0">
              <a:lnSpc>
                <a:spcPct val="100000"/>
              </a:lnSpc>
              <a:spcBef>
                <a:spcPts val="0"/>
              </a:spcBef>
              <a:spcAft>
                <a:spcPts val="0"/>
              </a:spcAft>
              <a:buClr>
                <a:srgbClr val="000000"/>
              </a:buClr>
              <a:buSzPts val="2400"/>
              <a:buNone/>
            </a:pPr>
            <a:r>
              <a:rPr lang="en" sz="1500" dirty="0">
                <a:solidFill>
                  <a:srgbClr val="000000"/>
                </a:solidFill>
                <a:latin typeface="Times New Roman"/>
                <a:ea typeface="Times New Roman"/>
                <a:cs typeface="Times New Roman"/>
                <a:sym typeface="Times New Roman"/>
              </a:rPr>
              <a:t>The Financial Guarantee is a consumer protection for students attending Private Career Schools issued in the form of a Performance Bond or a Letter of Credit by reputable insurance companies that covers 100% tuition liabilities and fees.</a:t>
            </a:r>
          </a:p>
          <a:p>
            <a:pPr marL="76200" lvl="0" indent="0" algn="l" rtl="0">
              <a:lnSpc>
                <a:spcPct val="100000"/>
              </a:lnSpc>
              <a:spcBef>
                <a:spcPts val="0"/>
              </a:spcBef>
              <a:spcAft>
                <a:spcPts val="0"/>
              </a:spcAft>
              <a:buClr>
                <a:srgbClr val="000000"/>
              </a:buClr>
              <a:buSzPts val="2400"/>
              <a:buNone/>
            </a:pPr>
            <a:endParaRPr lang="en" sz="1500" dirty="0">
              <a:solidFill>
                <a:srgbClr val="000000"/>
              </a:solidFill>
              <a:latin typeface="Times New Roman"/>
              <a:ea typeface="Times New Roman"/>
              <a:cs typeface="Times New Roman"/>
              <a:sym typeface="Times New Roman"/>
            </a:endParaRPr>
          </a:p>
          <a:p>
            <a:pPr marL="419100" indent="-342900">
              <a:lnSpc>
                <a:spcPct val="100000"/>
              </a:lnSpc>
              <a:spcBef>
                <a:spcPts val="0"/>
              </a:spcBef>
              <a:buClr>
                <a:srgbClr val="000000"/>
              </a:buClr>
              <a:buSzPts val="2400"/>
            </a:pPr>
            <a:r>
              <a:rPr lang="en" sz="2400" dirty="0">
                <a:solidFill>
                  <a:srgbClr val="000000"/>
                </a:solidFill>
                <a:latin typeface="Times New Roman"/>
                <a:ea typeface="Times New Roman"/>
                <a:cs typeface="Times New Roman"/>
                <a:sym typeface="Times New Roman"/>
              </a:rPr>
              <a:t>Discussion</a:t>
            </a:r>
            <a:r>
              <a:rPr lang="en" sz="2400" dirty="0">
                <a:solidFill>
                  <a:srgbClr val="000000"/>
                </a:solidFill>
                <a:latin typeface="Times New Roman"/>
                <a:ea typeface="Times New Roman"/>
                <a:cs typeface="Times New Roman"/>
                <a:sym typeface="Wingdings" pitchFamily="2" charset="2"/>
              </a:rPr>
              <a:t> (</a:t>
            </a:r>
            <a:r>
              <a:rPr lang="en" sz="2400" dirty="0">
                <a:solidFill>
                  <a:srgbClr val="000000"/>
                </a:solidFill>
                <a:latin typeface="Times New Roman"/>
                <a:ea typeface="Times New Roman"/>
                <a:cs typeface="Times New Roman"/>
                <a:sym typeface="Times New Roman"/>
              </a:rPr>
              <a:t>COSTS vs. FEES)</a:t>
            </a:r>
            <a:endParaRPr sz="2400"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dirty="0">
              <a:solidFill>
                <a:srgbClr val="000000"/>
              </a:solidFill>
              <a:latin typeface="Times New Roman"/>
              <a:ea typeface="Times New Roman"/>
              <a:cs typeface="Times New Roman"/>
              <a:sym typeface="Times New Roman"/>
            </a:endParaRPr>
          </a:p>
          <a:p>
            <a:pPr marL="419100" indent="-342900">
              <a:lnSpc>
                <a:spcPct val="100000"/>
              </a:lnSpc>
              <a:spcBef>
                <a:spcPts val="0"/>
              </a:spcBef>
              <a:buClr>
                <a:srgbClr val="000000"/>
              </a:buClr>
              <a:buSzPts val="2400"/>
            </a:pPr>
            <a:r>
              <a:rPr lang="en" sz="2400" dirty="0">
                <a:solidFill>
                  <a:srgbClr val="000000"/>
                </a:solidFill>
                <a:latin typeface="Times New Roman"/>
                <a:ea typeface="Times New Roman"/>
                <a:cs typeface="Times New Roman"/>
                <a:sym typeface="Times New Roman"/>
              </a:rPr>
              <a:t>Total tuition liability</a:t>
            </a:r>
          </a:p>
          <a:p>
            <a:pPr marL="76200" indent="0">
              <a:lnSpc>
                <a:spcPct val="100000"/>
              </a:lnSpc>
              <a:spcBef>
                <a:spcPts val="0"/>
              </a:spcBef>
              <a:buClr>
                <a:srgbClr val="000000"/>
              </a:buClr>
              <a:buSzPts val="2400"/>
              <a:buNone/>
            </a:pPr>
            <a:r>
              <a:rPr lang="en" sz="1700" dirty="0">
                <a:solidFill>
                  <a:srgbClr val="000000"/>
                </a:solidFill>
                <a:latin typeface="Times New Roman"/>
                <a:ea typeface="Times New Roman"/>
                <a:cs typeface="Times New Roman"/>
                <a:sym typeface="Times New Roman"/>
              </a:rPr>
              <a:t>Total tuition liability is the total cost of tuition for all student enrollments at any given time. Tuition liability is based on your approved maximum enrollments established during approval.  Maximum enrollments are based on: 1) your financial guarantee, 2) </a:t>
            </a:r>
            <a:r>
              <a:rPr lang="en" sz="1700" dirty="0" err="1">
                <a:solidFill>
                  <a:srgbClr val="000000"/>
                </a:solidFill>
                <a:latin typeface="Times New Roman"/>
                <a:ea typeface="Times New Roman"/>
                <a:cs typeface="Times New Roman"/>
                <a:sym typeface="Times New Roman"/>
              </a:rPr>
              <a:t>Student:Instructor</a:t>
            </a:r>
            <a:r>
              <a:rPr lang="en" sz="1700" dirty="0">
                <a:solidFill>
                  <a:srgbClr val="000000"/>
                </a:solidFill>
                <a:latin typeface="Times New Roman"/>
                <a:ea typeface="Times New Roman"/>
                <a:cs typeface="Times New Roman"/>
                <a:sym typeface="Times New Roman"/>
              </a:rPr>
              <a:t> (SI) ratios, 3) square footage of your facility, and 4) educational soundness.</a:t>
            </a:r>
            <a:endParaRPr sz="25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300"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290" name="Google Shape;290;p50"/>
          <p:cNvSpPr txBox="1">
            <a:spLocks noGrp="1"/>
          </p:cNvSpPr>
          <p:nvPr>
            <p:ph type="title"/>
          </p:nvPr>
        </p:nvSpPr>
        <p:spPr>
          <a:xfrm>
            <a:off x="395400" y="221219"/>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Financial Guarantee </a:t>
            </a:r>
            <a:endParaRPr b="1" u="sng">
              <a:solidFill>
                <a:srgbClr val="000000"/>
              </a:solidFill>
              <a:latin typeface="Times New Roman"/>
              <a:ea typeface="Times New Roman"/>
              <a:cs typeface="Times New Roman"/>
              <a:sym typeface="Times New Roman"/>
            </a:endParaRPr>
          </a:p>
        </p:txBody>
      </p:sp>
      <p:sp>
        <p:nvSpPr>
          <p:cNvPr id="291" name="Google Shape;291;p50"/>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body" idx="1"/>
          </p:nvPr>
        </p:nvSpPr>
        <p:spPr>
          <a:xfrm>
            <a:off x="395399" y="940050"/>
            <a:ext cx="7595049" cy="679707"/>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Clr>
                <a:srgbClr val="000000"/>
              </a:buClr>
              <a:buSzPts val="1800"/>
              <a:buFont typeface="Times New Roman"/>
              <a:buChar char="●"/>
            </a:pPr>
            <a:r>
              <a:rPr lang="en" sz="1800" dirty="0">
                <a:solidFill>
                  <a:srgbClr val="000000"/>
                </a:solidFill>
                <a:latin typeface="Times New Roman"/>
                <a:ea typeface="Times New Roman"/>
                <a:cs typeface="Times New Roman"/>
                <a:sym typeface="Times New Roman"/>
              </a:rPr>
              <a:t>How is it calculated? </a:t>
            </a:r>
            <a:endParaRPr sz="1500" b="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b="1" dirty="0">
                <a:solidFill>
                  <a:srgbClr val="000000"/>
                </a:solidFill>
                <a:latin typeface="Times New Roman"/>
                <a:ea typeface="Times New Roman"/>
                <a:cs typeface="Times New Roman"/>
                <a:sym typeface="Times New Roman"/>
              </a:rPr>
              <a:t>Total Tuition &amp; Fees (X) Total Student Enrollment At Any Given Time</a:t>
            </a:r>
            <a:endParaRPr sz="1800"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b="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b="1" dirty="0">
                <a:solidFill>
                  <a:srgbClr val="000000"/>
                </a:solidFill>
                <a:latin typeface="Times New Roman"/>
                <a:ea typeface="Times New Roman"/>
                <a:cs typeface="Times New Roman"/>
                <a:sym typeface="Times New Roman"/>
              </a:rPr>
              <a:t>Example 1:</a:t>
            </a:r>
            <a:endParaRPr sz="1500" b="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i="1" dirty="0">
                <a:solidFill>
                  <a:srgbClr val="000000"/>
                </a:solidFill>
                <a:latin typeface="Times New Roman"/>
                <a:ea typeface="Times New Roman"/>
                <a:cs typeface="Times New Roman"/>
                <a:sym typeface="Times New Roman"/>
              </a:rPr>
              <a:t>$100 X 20 students (10 day + 10 evening) = $2,000</a:t>
            </a:r>
            <a:r>
              <a:rPr lang="en" i="1" dirty="0">
                <a:solidFill>
                  <a:srgbClr val="000000"/>
                </a:solidFill>
                <a:latin typeface="Times New Roman"/>
                <a:ea typeface="Times New Roman"/>
                <a:cs typeface="Times New Roman"/>
                <a:sym typeface="Times New Roman"/>
              </a:rPr>
              <a:t> </a:t>
            </a: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b="1" dirty="0">
                <a:solidFill>
                  <a:srgbClr val="000000"/>
                </a:solidFill>
                <a:latin typeface="Times New Roman"/>
                <a:ea typeface="Times New Roman"/>
                <a:cs typeface="Times New Roman"/>
                <a:sym typeface="Times New Roman"/>
              </a:rPr>
              <a:t>Example 2:</a:t>
            </a:r>
            <a:endParaRPr sz="1500" b="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i="1" dirty="0">
                <a:solidFill>
                  <a:srgbClr val="000000"/>
                </a:solidFill>
                <a:latin typeface="Times New Roman"/>
                <a:ea typeface="Times New Roman"/>
                <a:cs typeface="Times New Roman"/>
                <a:sym typeface="Times New Roman"/>
              </a:rPr>
              <a:t>$100  x  20 students (Cosmetology) = $2,000</a:t>
            </a: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i="1" dirty="0">
                <a:solidFill>
                  <a:srgbClr val="000000"/>
                </a:solidFill>
                <a:latin typeface="Times New Roman"/>
                <a:ea typeface="Times New Roman"/>
                <a:cs typeface="Times New Roman"/>
                <a:sym typeface="Times New Roman"/>
              </a:rPr>
              <a:t>$50   x  10 students (Barbering) = $500</a:t>
            </a: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r>
              <a:rPr lang="en" sz="1500" i="1" dirty="0">
                <a:solidFill>
                  <a:srgbClr val="000000"/>
                </a:solidFill>
                <a:latin typeface="Times New Roman"/>
                <a:ea typeface="Times New Roman"/>
                <a:cs typeface="Times New Roman"/>
                <a:sym typeface="Times New Roman"/>
              </a:rPr>
              <a:t>$25   x  4 students (Nail Technician) = $100</a:t>
            </a:r>
            <a:endParaRPr sz="1500" i="1" dirty="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i="1"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300"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297" name="Google Shape;297;p51"/>
          <p:cNvSpPr txBox="1">
            <a:spLocks noGrp="1"/>
          </p:cNvSpPr>
          <p:nvPr>
            <p:ph type="title"/>
          </p:nvPr>
        </p:nvSpPr>
        <p:spPr>
          <a:xfrm>
            <a:off x="395400" y="221219"/>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Financial Guarantee </a:t>
            </a:r>
            <a:endParaRPr b="1" u="sng">
              <a:solidFill>
                <a:srgbClr val="000000"/>
              </a:solidFill>
              <a:latin typeface="Times New Roman"/>
              <a:ea typeface="Times New Roman"/>
              <a:cs typeface="Times New Roman"/>
              <a:sym typeface="Times New Roman"/>
            </a:endParaRPr>
          </a:p>
        </p:txBody>
      </p:sp>
      <p:sp>
        <p:nvSpPr>
          <p:cNvPr id="298" name="Google Shape;298;p51"/>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sp>
        <p:nvSpPr>
          <p:cNvPr id="299" name="Google Shape;299;p51"/>
          <p:cNvSpPr txBox="1"/>
          <p:nvPr/>
        </p:nvSpPr>
        <p:spPr>
          <a:xfrm>
            <a:off x="5991625" y="1756000"/>
            <a:ext cx="1917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i="1">
                <a:latin typeface="Times New Roman"/>
                <a:ea typeface="Times New Roman"/>
                <a:cs typeface="Times New Roman"/>
                <a:sym typeface="Times New Roman"/>
              </a:rPr>
              <a:t>FINANCIAL GUARANTEE REQUIRED = $2000 </a:t>
            </a:r>
            <a:endParaRPr/>
          </a:p>
        </p:txBody>
      </p:sp>
      <p:sp>
        <p:nvSpPr>
          <p:cNvPr id="300" name="Google Shape;300;p51"/>
          <p:cNvSpPr txBox="1"/>
          <p:nvPr/>
        </p:nvSpPr>
        <p:spPr>
          <a:xfrm>
            <a:off x="5991625" y="2998825"/>
            <a:ext cx="19170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i="1">
                <a:latin typeface="Times New Roman"/>
                <a:ea typeface="Times New Roman"/>
                <a:cs typeface="Times New Roman"/>
                <a:sym typeface="Times New Roman"/>
              </a:rPr>
              <a:t>FINANCIAL GUARANTEE REQUIRED = $2600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
                                            <p:txEl>
                                              <p:pRg st="3" end="3"/>
                                            </p:txEl>
                                          </p:spTgt>
                                        </p:tgtEl>
                                        <p:attrNameLst>
                                          <p:attrName>style.visibility</p:attrName>
                                        </p:attrNameLst>
                                      </p:cBhvr>
                                      <p:to>
                                        <p:strVal val="visible"/>
                                      </p:to>
                                    </p:set>
                                    <p:animEffect transition="in" filter="blinds(horizontal)">
                                      <p:cBhvr>
                                        <p:cTn id="7" dur="500"/>
                                        <p:tgtEl>
                                          <p:spTgt spid="296">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
                                            <p:txEl>
                                              <p:pRg st="4" end="4"/>
                                            </p:txEl>
                                          </p:spTgt>
                                        </p:tgtEl>
                                        <p:attrNameLst>
                                          <p:attrName>style.visibility</p:attrName>
                                        </p:attrNameLst>
                                      </p:cBhvr>
                                      <p:to>
                                        <p:strVal val="visible"/>
                                      </p:to>
                                    </p:set>
                                    <p:animEffect transition="in" filter="blinds(horizontal)">
                                      <p:cBhvr>
                                        <p:cTn id="10" dur="500"/>
                                        <p:tgtEl>
                                          <p:spTgt spid="29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99"/>
                                        </p:tgtEl>
                                        <p:attrNameLst>
                                          <p:attrName>style.visibility</p:attrName>
                                        </p:attrNameLst>
                                      </p:cBhvr>
                                      <p:to>
                                        <p:strVal val="visible"/>
                                      </p:to>
                                    </p:set>
                                    <p:anim calcmode="lin" valueType="num">
                                      <p:cBhvr additive="base">
                                        <p:cTn id="15" dur="1000"/>
                                        <p:tgtEl>
                                          <p:spTgt spid="299"/>
                                        </p:tgtEl>
                                        <p:attrNameLst>
                                          <p:attrName>ppt_w</p:attrName>
                                        </p:attrNameLst>
                                      </p:cBhvr>
                                      <p:tavLst>
                                        <p:tav tm="0">
                                          <p:val>
                                            <p:strVal val="0"/>
                                          </p:val>
                                        </p:tav>
                                        <p:tav tm="100000">
                                          <p:val>
                                            <p:strVal val="#ppt_w"/>
                                          </p:val>
                                        </p:tav>
                                      </p:tavLst>
                                    </p:anim>
                                    <p:anim calcmode="lin" valueType="num">
                                      <p:cBhvr additive="base">
                                        <p:cTn id="16" dur="1000"/>
                                        <p:tgtEl>
                                          <p:spTgt spid="29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96">
                                            <p:txEl>
                                              <p:pRg st="7" end="7"/>
                                            </p:txEl>
                                          </p:spTgt>
                                        </p:tgtEl>
                                        <p:attrNameLst>
                                          <p:attrName>style.visibility</p:attrName>
                                        </p:attrNameLst>
                                      </p:cBhvr>
                                      <p:to>
                                        <p:strVal val="visible"/>
                                      </p:to>
                                    </p:set>
                                    <p:animEffect transition="in" filter="blinds(horizontal)">
                                      <p:cBhvr>
                                        <p:cTn id="21" dur="500"/>
                                        <p:tgtEl>
                                          <p:spTgt spid="296">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96">
                                            <p:txEl>
                                              <p:pRg st="8" end="8"/>
                                            </p:txEl>
                                          </p:spTgt>
                                        </p:tgtEl>
                                        <p:attrNameLst>
                                          <p:attrName>style.visibility</p:attrName>
                                        </p:attrNameLst>
                                      </p:cBhvr>
                                      <p:to>
                                        <p:strVal val="visible"/>
                                      </p:to>
                                    </p:set>
                                    <p:animEffect transition="in" filter="blinds(horizontal)">
                                      <p:cBhvr>
                                        <p:cTn id="24" dur="500"/>
                                        <p:tgtEl>
                                          <p:spTgt spid="296">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96">
                                            <p:txEl>
                                              <p:pRg st="9" end="9"/>
                                            </p:txEl>
                                          </p:spTgt>
                                        </p:tgtEl>
                                        <p:attrNameLst>
                                          <p:attrName>style.visibility</p:attrName>
                                        </p:attrNameLst>
                                      </p:cBhvr>
                                      <p:to>
                                        <p:strVal val="visible"/>
                                      </p:to>
                                    </p:set>
                                    <p:animEffect transition="in" filter="blinds(horizontal)">
                                      <p:cBhvr>
                                        <p:cTn id="27" dur="500"/>
                                        <p:tgtEl>
                                          <p:spTgt spid="296">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296">
                                            <p:txEl>
                                              <p:pRg st="10" end="10"/>
                                            </p:txEl>
                                          </p:spTgt>
                                        </p:tgtEl>
                                        <p:attrNameLst>
                                          <p:attrName>style.visibility</p:attrName>
                                        </p:attrNameLst>
                                      </p:cBhvr>
                                      <p:to>
                                        <p:strVal val="visible"/>
                                      </p:to>
                                    </p:set>
                                    <p:animEffect transition="in" filter="blinds(horizontal)">
                                      <p:cBhvr>
                                        <p:cTn id="30" dur="500"/>
                                        <p:tgtEl>
                                          <p:spTgt spid="296">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300"/>
                                        </p:tgtEl>
                                        <p:attrNameLst>
                                          <p:attrName>style.visibility</p:attrName>
                                        </p:attrNameLst>
                                      </p:cBhvr>
                                      <p:to>
                                        <p:strVal val="visible"/>
                                      </p:to>
                                    </p:set>
                                    <p:anim calcmode="lin" valueType="num">
                                      <p:cBhvr additive="base">
                                        <p:cTn id="35" dur="1000"/>
                                        <p:tgtEl>
                                          <p:spTgt spid="300"/>
                                        </p:tgtEl>
                                        <p:attrNameLst>
                                          <p:attrName>ppt_w</p:attrName>
                                        </p:attrNameLst>
                                      </p:cBhvr>
                                      <p:tavLst>
                                        <p:tav tm="0">
                                          <p:val>
                                            <p:strVal val="0"/>
                                          </p:val>
                                        </p:tav>
                                        <p:tav tm="100000">
                                          <p:val>
                                            <p:strVal val="#ppt_w"/>
                                          </p:val>
                                        </p:tav>
                                      </p:tavLst>
                                    </p:anim>
                                    <p:anim calcmode="lin" valueType="num">
                                      <p:cBhvr additive="base">
                                        <p:cTn id="36" dur="1000"/>
                                        <p:tgtEl>
                                          <p:spTgt spid="3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0" lvl="0" indent="0" algn="l" rtl="0">
              <a:spcBef>
                <a:spcPts val="5"/>
              </a:spcBef>
              <a:spcAft>
                <a:spcPts val="0"/>
              </a:spcAft>
              <a:buNone/>
            </a:pPr>
            <a:r>
              <a:rPr lang="en" sz="3600" b="1">
                <a:latin typeface="Times New Roman"/>
                <a:ea typeface="Times New Roman"/>
                <a:cs typeface="Times New Roman"/>
                <a:sym typeface="Times New Roman"/>
              </a:rPr>
              <a:t>Facility  </a:t>
            </a:r>
            <a:endParaRPr sz="3600">
              <a:latin typeface="Times New Roman"/>
              <a:ea typeface="Times New Roman"/>
              <a:cs typeface="Times New Roman"/>
              <a:sym typeface="Times New Roman"/>
            </a:endParaRPr>
          </a:p>
        </p:txBody>
      </p:sp>
      <p:sp>
        <p:nvSpPr>
          <p:cNvPr id="306" name="Google Shape;306;p52"/>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body" idx="1"/>
          </p:nvPr>
        </p:nvSpPr>
        <p:spPr>
          <a:xfrm>
            <a:off x="466725" y="1049559"/>
            <a:ext cx="8048700" cy="3463800"/>
          </a:xfrm>
          <a:prstGeom prst="rect">
            <a:avLst/>
          </a:prstGeom>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Clr>
                <a:srgbClr val="000000"/>
              </a:buClr>
              <a:buSzPts val="2300"/>
              <a:buFont typeface="Times New Roman"/>
              <a:buChar char="●"/>
            </a:pPr>
            <a:r>
              <a:rPr lang="en-US" sz="2000" dirty="0">
                <a:solidFill>
                  <a:srgbClr val="000000"/>
                </a:solidFill>
                <a:latin typeface="Times New Roman"/>
                <a:ea typeface="Times New Roman"/>
                <a:cs typeface="Times New Roman"/>
                <a:sym typeface="Times New Roman"/>
              </a:rPr>
              <a:t>Location, Location, Location – what is (un)acceptable?</a:t>
            </a:r>
          </a:p>
          <a:p>
            <a:pPr lvl="1" indent="-374650">
              <a:lnSpc>
                <a:spcPct val="100000"/>
              </a:lnSpc>
              <a:spcBef>
                <a:spcPts val="0"/>
              </a:spcBef>
              <a:buClr>
                <a:srgbClr val="000000"/>
              </a:buClr>
              <a:buSzPts val="2300"/>
              <a:buFont typeface="Times New Roman"/>
              <a:buChar char="●"/>
            </a:pPr>
            <a:r>
              <a:rPr lang="en-US" dirty="0">
                <a:solidFill>
                  <a:srgbClr val="000000"/>
                </a:solidFill>
                <a:latin typeface="Times New Roman"/>
                <a:ea typeface="Times New Roman"/>
                <a:cs typeface="Times New Roman"/>
                <a:sym typeface="Times New Roman"/>
              </a:rPr>
              <a:t>Professional Office/Business Parks with Suites</a:t>
            </a:r>
          </a:p>
          <a:p>
            <a:pPr lvl="1" indent="-374650">
              <a:lnSpc>
                <a:spcPct val="100000"/>
              </a:lnSpc>
              <a:spcBef>
                <a:spcPts val="0"/>
              </a:spcBef>
              <a:buClr>
                <a:srgbClr val="000000"/>
              </a:buClr>
              <a:buSzPts val="2300"/>
              <a:buFont typeface="Times New Roman"/>
              <a:buChar char="●"/>
            </a:pPr>
            <a:r>
              <a:rPr lang="en-US" dirty="0">
                <a:solidFill>
                  <a:srgbClr val="000000"/>
                </a:solidFill>
                <a:latin typeface="Times New Roman"/>
                <a:ea typeface="Times New Roman"/>
                <a:cs typeface="Times New Roman"/>
                <a:sym typeface="Times New Roman"/>
              </a:rPr>
              <a:t>Houses</a:t>
            </a:r>
          </a:p>
          <a:p>
            <a:pPr lvl="1" indent="-374650">
              <a:lnSpc>
                <a:spcPct val="100000"/>
              </a:lnSpc>
              <a:spcBef>
                <a:spcPts val="0"/>
              </a:spcBef>
              <a:buClr>
                <a:srgbClr val="000000"/>
              </a:buClr>
              <a:buSzPts val="2300"/>
              <a:buFont typeface="Times New Roman"/>
              <a:buChar char="●"/>
            </a:pPr>
            <a:r>
              <a:rPr lang="en-US" dirty="0">
                <a:solidFill>
                  <a:srgbClr val="000000"/>
                </a:solidFill>
                <a:latin typeface="Times New Roman"/>
                <a:ea typeface="Times New Roman"/>
                <a:cs typeface="Times New Roman"/>
                <a:sym typeface="Times New Roman"/>
              </a:rPr>
              <a:t>Community Centers</a:t>
            </a:r>
          </a:p>
          <a:p>
            <a:pPr lvl="1" indent="-374650">
              <a:lnSpc>
                <a:spcPct val="100000"/>
              </a:lnSpc>
              <a:spcBef>
                <a:spcPts val="0"/>
              </a:spcBef>
              <a:buClr>
                <a:srgbClr val="000000"/>
              </a:buClr>
              <a:buSzPts val="2300"/>
              <a:buFont typeface="Times New Roman"/>
              <a:buChar char="●"/>
            </a:pPr>
            <a:r>
              <a:rPr lang="en-US" dirty="0">
                <a:solidFill>
                  <a:srgbClr val="000000"/>
                </a:solidFill>
                <a:latin typeface="Times New Roman"/>
                <a:ea typeface="Times New Roman"/>
                <a:cs typeface="Times New Roman"/>
                <a:sym typeface="Times New Roman"/>
              </a:rPr>
              <a:t>Industrial Centers/ Hangars/ Parking Lots</a:t>
            </a:r>
          </a:p>
          <a:p>
            <a:pPr lvl="1" indent="-374650">
              <a:lnSpc>
                <a:spcPct val="100000"/>
              </a:lnSpc>
              <a:spcBef>
                <a:spcPts val="0"/>
              </a:spcBef>
              <a:buClr>
                <a:srgbClr val="000000"/>
              </a:buClr>
              <a:buSzPts val="2300"/>
              <a:buFont typeface="Times New Roman"/>
              <a:buChar char="●"/>
            </a:pPr>
            <a:r>
              <a:rPr lang="en-US" dirty="0">
                <a:solidFill>
                  <a:srgbClr val="000000"/>
                </a:solidFill>
                <a:latin typeface="Times New Roman"/>
                <a:ea typeface="Times New Roman"/>
                <a:cs typeface="Times New Roman"/>
                <a:sym typeface="Times New Roman"/>
              </a:rPr>
              <a:t>Stand-Alone Buildings</a:t>
            </a:r>
          </a:p>
          <a:p>
            <a:pPr marL="539750" lvl="1" indent="0">
              <a:lnSpc>
                <a:spcPct val="100000"/>
              </a:lnSpc>
              <a:spcBef>
                <a:spcPts val="0"/>
              </a:spcBef>
              <a:buClr>
                <a:srgbClr val="000000"/>
              </a:buClr>
              <a:buSzPts val="2300"/>
              <a:buNone/>
            </a:pPr>
            <a:endParaRPr lang="en-US" dirty="0">
              <a:solidFill>
                <a:srgbClr val="000000"/>
              </a:solidFill>
              <a:latin typeface="Times New Roman"/>
              <a:ea typeface="Times New Roman"/>
              <a:cs typeface="Times New Roman"/>
              <a:sym typeface="Times New Roman"/>
            </a:endParaRPr>
          </a:p>
          <a:p>
            <a:pPr indent="-374650">
              <a:lnSpc>
                <a:spcPct val="100000"/>
              </a:lnSpc>
              <a:spcBef>
                <a:spcPts val="0"/>
              </a:spcBef>
              <a:buClr>
                <a:srgbClr val="000000"/>
              </a:buClr>
              <a:buSzPts val="2300"/>
              <a:buFont typeface="Times New Roman"/>
              <a:buChar char="●"/>
            </a:pPr>
            <a:r>
              <a:rPr lang="en-US" sz="2000" dirty="0">
                <a:solidFill>
                  <a:srgbClr val="000000"/>
                </a:solidFill>
                <a:latin typeface="Times New Roman"/>
                <a:ea typeface="Times New Roman"/>
                <a:cs typeface="Times New Roman"/>
                <a:sym typeface="Times New Roman"/>
              </a:rPr>
              <a:t>A classroom does not constitute a school.</a:t>
            </a:r>
            <a:endParaRPr sz="20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000" dirty="0">
              <a:solidFill>
                <a:srgbClr val="000000"/>
              </a:solidFill>
              <a:latin typeface="Times New Roman"/>
              <a:ea typeface="Times New Roman"/>
              <a:cs typeface="Times New Roman"/>
              <a:sym typeface="Times New Roman"/>
            </a:endParaRPr>
          </a:p>
          <a:p>
            <a:pPr marL="457200" lvl="0" indent="-374650" algn="l" rtl="0">
              <a:lnSpc>
                <a:spcPct val="100000"/>
              </a:lnSpc>
              <a:spcBef>
                <a:spcPts val="0"/>
              </a:spcBef>
              <a:spcAft>
                <a:spcPts val="0"/>
              </a:spcAft>
              <a:buClr>
                <a:srgbClr val="000000"/>
              </a:buClr>
              <a:buSzPts val="2300"/>
              <a:buFont typeface="Times New Roman"/>
              <a:buChar char="●"/>
            </a:pPr>
            <a:r>
              <a:rPr lang="en-US" sz="2000" dirty="0">
                <a:solidFill>
                  <a:srgbClr val="000000"/>
                </a:solidFill>
                <a:latin typeface="Times New Roman"/>
                <a:ea typeface="Times New Roman"/>
                <a:cs typeface="Times New Roman"/>
                <a:sym typeface="Times New Roman"/>
              </a:rPr>
              <a:t>Site Visits – </a:t>
            </a:r>
          </a:p>
          <a:p>
            <a:pPr lvl="1" indent="-374650">
              <a:lnSpc>
                <a:spcPct val="100000"/>
              </a:lnSpc>
              <a:spcBef>
                <a:spcPts val="0"/>
              </a:spcBef>
              <a:buClr>
                <a:srgbClr val="000000"/>
              </a:buClr>
              <a:buSzPts val="2300"/>
              <a:buFont typeface="Times New Roman"/>
              <a:buChar char="●"/>
            </a:pPr>
            <a:r>
              <a:rPr lang="en-US" i="1" dirty="0">
                <a:solidFill>
                  <a:srgbClr val="000000"/>
                </a:solidFill>
                <a:latin typeface="Times New Roman"/>
                <a:ea typeface="Times New Roman"/>
                <a:cs typeface="Times New Roman"/>
                <a:sym typeface="Times New Roman"/>
              </a:rPr>
              <a:t>Virtual</a:t>
            </a:r>
          </a:p>
          <a:p>
            <a:pPr lvl="1" indent="-374650">
              <a:lnSpc>
                <a:spcPct val="100000"/>
              </a:lnSpc>
              <a:spcBef>
                <a:spcPts val="0"/>
              </a:spcBef>
              <a:buClr>
                <a:srgbClr val="000000"/>
              </a:buClr>
              <a:buSzPts val="2300"/>
              <a:buFont typeface="Times New Roman"/>
              <a:buChar char="●"/>
            </a:pPr>
            <a:r>
              <a:rPr lang="en-US" i="1" dirty="0">
                <a:solidFill>
                  <a:srgbClr val="000000"/>
                </a:solidFill>
                <a:latin typeface="Times New Roman"/>
                <a:ea typeface="Times New Roman"/>
                <a:cs typeface="Times New Roman"/>
                <a:sym typeface="Times New Roman"/>
              </a:rPr>
              <a:t>On-Site</a:t>
            </a:r>
            <a:endParaRPr i="1"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312" name="Google Shape;312;p53"/>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Facility</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13" name="Google Shape;313;p5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3"/>
          <p:cNvSpPr txBox="1">
            <a:spLocks noGrp="1"/>
          </p:cNvSpPr>
          <p:nvPr>
            <p:ph type="body" idx="1"/>
          </p:nvPr>
        </p:nvSpPr>
        <p:spPr>
          <a:xfrm>
            <a:off x="466725" y="1049559"/>
            <a:ext cx="8048700" cy="3463800"/>
          </a:xfrm>
          <a:prstGeom prst="rect">
            <a:avLst/>
          </a:prstGeom>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What documents are required with the application?</a:t>
            </a:r>
            <a:endParaRPr sz="2300" dirty="0">
              <a:solidFill>
                <a:srgbClr val="000000"/>
              </a:solidFill>
              <a:latin typeface="Times New Roman"/>
              <a:ea typeface="Times New Roman"/>
              <a:cs typeface="Times New Roman"/>
              <a:sym typeface="Times New Roman"/>
            </a:endParaRPr>
          </a:p>
          <a:p>
            <a:pPr marL="914400" lvl="1"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Lease</a:t>
            </a:r>
            <a:endParaRPr sz="2300" dirty="0">
              <a:solidFill>
                <a:srgbClr val="000000"/>
              </a:solidFill>
              <a:latin typeface="Times New Roman"/>
              <a:ea typeface="Times New Roman"/>
              <a:cs typeface="Times New Roman"/>
              <a:sym typeface="Times New Roman"/>
            </a:endParaRPr>
          </a:p>
          <a:p>
            <a:pPr marL="914400" lvl="1"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Inspections</a:t>
            </a:r>
            <a:endParaRPr sz="2300" dirty="0">
              <a:solidFill>
                <a:srgbClr val="000000"/>
              </a:solidFill>
              <a:latin typeface="Times New Roman"/>
              <a:ea typeface="Times New Roman"/>
              <a:cs typeface="Times New Roman"/>
              <a:sym typeface="Times New Roman"/>
            </a:endParaRPr>
          </a:p>
          <a:p>
            <a:pPr marL="914400" lvl="1"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Permits</a:t>
            </a:r>
            <a:endParaRPr sz="23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2300" dirty="0">
              <a:solidFill>
                <a:srgbClr val="000000"/>
              </a:solidFill>
              <a:latin typeface="Times New Roman"/>
              <a:ea typeface="Times New Roman"/>
              <a:cs typeface="Times New Roman"/>
              <a:sym typeface="Times New Roman"/>
            </a:endParaRPr>
          </a:p>
          <a:p>
            <a:pPr marL="457200" lvl="0"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Equipment - This varies from program to program. </a:t>
            </a:r>
            <a:endParaRPr sz="2300" dirty="0">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300" dirty="0">
              <a:solidFill>
                <a:srgbClr val="000000"/>
              </a:solidFill>
              <a:latin typeface="Times New Roman"/>
              <a:ea typeface="Times New Roman"/>
              <a:cs typeface="Times New Roman"/>
              <a:sym typeface="Times New Roman"/>
            </a:endParaRPr>
          </a:p>
          <a:p>
            <a:pPr marL="457200" lvl="0"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How much space is required? </a:t>
            </a:r>
            <a:endParaRPr sz="2300" dirty="0">
              <a:solidFill>
                <a:srgbClr val="000000"/>
              </a:solidFill>
              <a:latin typeface="Times New Roman"/>
              <a:ea typeface="Times New Roman"/>
              <a:cs typeface="Times New Roman"/>
              <a:sym typeface="Times New Roman"/>
            </a:endParaRPr>
          </a:p>
          <a:p>
            <a:pPr marL="914400" lvl="1"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“18 sq. ft./ student” policy in each room utilized for instruction</a:t>
            </a:r>
            <a:endParaRPr sz="2300" i="1" dirty="0">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312" name="Google Shape;312;p53"/>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Facility</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13" name="Google Shape;313;p5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Tree>
    <p:extLst>
      <p:ext uri="{BB962C8B-B14F-4D97-AF65-F5344CB8AC3E}">
        <p14:creationId xmlns:p14="http://schemas.microsoft.com/office/powerpoint/2010/main" val="368845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66725" y="483394"/>
            <a:ext cx="8239125" cy="50720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2"/>
              </a:buClr>
              <a:buSzPts val="2700"/>
              <a:buFont typeface="Montserrat"/>
              <a:buNone/>
            </a:pPr>
            <a:r>
              <a:rPr lang="en" sz="2400" b="1" u="sng" dirty="0">
                <a:solidFill>
                  <a:srgbClr val="000000"/>
                </a:solidFill>
                <a:latin typeface="Times New Roman"/>
                <a:ea typeface="Times New Roman"/>
                <a:cs typeface="Times New Roman"/>
                <a:sym typeface="Times New Roman"/>
              </a:rPr>
              <a:t>Career &amp; Workforce Education Unit</a:t>
            </a:r>
            <a:endParaRPr sz="2000" u="sng" dirty="0">
              <a:latin typeface="Times New Roman"/>
              <a:ea typeface="Times New Roman"/>
              <a:cs typeface="Times New Roman"/>
              <a:sym typeface="Times New Roman"/>
            </a:endParaRPr>
          </a:p>
        </p:txBody>
      </p:sp>
      <p:sp>
        <p:nvSpPr>
          <p:cNvPr id="90" name="Google Shape;90;p21"/>
          <p:cNvSpPr txBox="1">
            <a:spLocks noGrp="1"/>
          </p:cNvSpPr>
          <p:nvPr>
            <p:ph type="sldNum" idx="12"/>
          </p:nvPr>
        </p:nvSpPr>
        <p:spPr>
          <a:xfrm>
            <a:off x="6691122" y="4767263"/>
            <a:ext cx="2057400" cy="273844"/>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4</a:t>
            </a:fld>
            <a:endParaRPr sz="1100" dirty="0"/>
          </a:p>
        </p:txBody>
      </p:sp>
      <p:graphicFrame>
        <p:nvGraphicFramePr>
          <p:cNvPr id="8" name="Content Placeholder 2">
            <a:extLst>
              <a:ext uri="{FF2B5EF4-FFF2-40B4-BE49-F238E27FC236}">
                <a16:creationId xmlns:a16="http://schemas.microsoft.com/office/drawing/2014/main" id="{55578A34-5A6E-45C8-AA21-FD4044E32A3E}"/>
              </a:ext>
            </a:extLst>
          </p:cNvPr>
          <p:cNvGraphicFramePr>
            <a:graphicFrameLocks noGrp="1"/>
          </p:cNvGraphicFramePr>
          <p:nvPr>
            <p:extLst>
              <p:ext uri="{D42A27DB-BD31-4B8C-83A1-F6EECF244321}">
                <p14:modId xmlns:p14="http://schemas.microsoft.com/office/powerpoint/2010/main" val="2739564230"/>
              </p:ext>
            </p:extLst>
          </p:nvPr>
        </p:nvGraphicFramePr>
        <p:xfrm>
          <a:off x="371709" y="920732"/>
          <a:ext cx="8239124" cy="3739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2300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0" lvl="0" indent="0" algn="l" rtl="0">
              <a:spcBef>
                <a:spcPts val="5"/>
              </a:spcBef>
              <a:spcAft>
                <a:spcPts val="0"/>
              </a:spcAft>
              <a:buNone/>
            </a:pPr>
            <a:r>
              <a:rPr lang="en" sz="3600" b="1">
                <a:latin typeface="Times New Roman"/>
                <a:ea typeface="Times New Roman"/>
                <a:cs typeface="Times New Roman"/>
                <a:sym typeface="Times New Roman"/>
              </a:rPr>
              <a:t>Programs  </a:t>
            </a:r>
            <a:endParaRPr sz="3600">
              <a:latin typeface="Times New Roman"/>
              <a:ea typeface="Times New Roman"/>
              <a:cs typeface="Times New Roman"/>
              <a:sym typeface="Times New Roman"/>
            </a:endParaRPr>
          </a:p>
        </p:txBody>
      </p:sp>
      <p:sp>
        <p:nvSpPr>
          <p:cNvPr id="319" name="Google Shape;319;p54"/>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a:spLocks noGrp="1"/>
          </p:cNvSpPr>
          <p:nvPr>
            <p:ph type="title"/>
          </p:nvPr>
        </p:nvSpPr>
        <p:spPr>
          <a:xfrm>
            <a:off x="452400" y="5331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Programs</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25" name="Google Shape;325;p55"/>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
        <p:nvSpPr>
          <p:cNvPr id="326" name="Google Shape;326;p55"/>
          <p:cNvSpPr txBox="1"/>
          <p:nvPr/>
        </p:nvSpPr>
        <p:spPr>
          <a:xfrm>
            <a:off x="466725" y="984025"/>
            <a:ext cx="7927500" cy="1246800"/>
          </a:xfrm>
          <a:prstGeom prst="rect">
            <a:avLst/>
          </a:prstGeom>
          <a:noFill/>
          <a:ln>
            <a:noFill/>
          </a:ln>
        </p:spPr>
        <p:txBody>
          <a:bodyPr spcFirstLastPara="1" wrap="square" lIns="91425" tIns="91425" rIns="91425" bIns="91425" anchor="t" anchorCtr="0">
            <a:spAutoFit/>
          </a:bodyPr>
          <a:lstStyle/>
          <a:p>
            <a:pPr marL="457200" lvl="0" indent="-374650" algn="ctr" rtl="0">
              <a:spcBef>
                <a:spcPts val="0"/>
              </a:spcBef>
              <a:spcAft>
                <a:spcPts val="0"/>
              </a:spcAft>
              <a:buClr>
                <a:srgbClr val="000000"/>
              </a:buClr>
              <a:buSzPts val="2300"/>
              <a:buFont typeface="Times New Roman"/>
              <a:buChar char="•"/>
            </a:pPr>
            <a:r>
              <a:rPr lang="en" sz="2300">
                <a:latin typeface="Times New Roman"/>
                <a:ea typeface="Times New Roman"/>
                <a:cs typeface="Times New Roman"/>
                <a:sym typeface="Times New Roman"/>
              </a:rPr>
              <a:t>Private career schools - clock hours</a:t>
            </a:r>
            <a:endParaRPr sz="2300">
              <a:latin typeface="Times New Roman"/>
              <a:ea typeface="Times New Roman"/>
              <a:cs typeface="Times New Roman"/>
              <a:sym typeface="Times New Roman"/>
            </a:endParaRPr>
          </a:p>
          <a:p>
            <a:pPr marL="914400" lvl="0" indent="0" algn="ctr" rtl="0">
              <a:spcBef>
                <a:spcPts val="0"/>
              </a:spcBef>
              <a:spcAft>
                <a:spcPts val="0"/>
              </a:spcAft>
              <a:buNone/>
            </a:pPr>
            <a:r>
              <a:rPr lang="en" sz="2300">
                <a:latin typeface="Times New Roman"/>
                <a:ea typeface="Times New Roman"/>
                <a:cs typeface="Times New Roman"/>
                <a:sym typeface="Times New Roman"/>
              </a:rPr>
              <a:t>vs.</a:t>
            </a:r>
            <a:endParaRPr sz="2300">
              <a:latin typeface="Times New Roman"/>
              <a:ea typeface="Times New Roman"/>
              <a:cs typeface="Times New Roman"/>
              <a:sym typeface="Times New Roman"/>
            </a:endParaRPr>
          </a:p>
          <a:p>
            <a:pPr marL="914400" lvl="0" indent="0" algn="ctr" rtl="0">
              <a:spcBef>
                <a:spcPts val="0"/>
              </a:spcBef>
              <a:spcAft>
                <a:spcPts val="0"/>
              </a:spcAft>
              <a:buNone/>
            </a:pPr>
            <a:r>
              <a:rPr lang="en" sz="2300">
                <a:latin typeface="Times New Roman"/>
                <a:ea typeface="Times New Roman"/>
                <a:cs typeface="Times New Roman"/>
                <a:sym typeface="Times New Roman"/>
              </a:rPr>
              <a:t>Colleges and Universities - credits</a:t>
            </a:r>
            <a:endParaRPr/>
          </a:p>
        </p:txBody>
      </p:sp>
      <p:sp>
        <p:nvSpPr>
          <p:cNvPr id="327" name="Google Shape;327;p55"/>
          <p:cNvSpPr txBox="1"/>
          <p:nvPr/>
        </p:nvSpPr>
        <p:spPr>
          <a:xfrm>
            <a:off x="479550" y="2278875"/>
            <a:ext cx="8184900" cy="26628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rgbClr val="000000"/>
              </a:buClr>
              <a:buSzPts val="2300"/>
              <a:buFont typeface="Times New Roman"/>
              <a:buChar char="•"/>
            </a:pPr>
            <a:r>
              <a:rPr lang="en" sz="2300" dirty="0">
                <a:latin typeface="Times New Roman"/>
                <a:ea typeface="Times New Roman"/>
                <a:cs typeface="Times New Roman"/>
                <a:sym typeface="Times New Roman"/>
              </a:rPr>
              <a:t>Students </a:t>
            </a:r>
            <a:r>
              <a:rPr lang="en" sz="2300" b="1" u="sng" dirty="0">
                <a:latin typeface="Times New Roman"/>
                <a:ea typeface="Times New Roman"/>
                <a:cs typeface="Times New Roman"/>
                <a:sym typeface="Times New Roman"/>
              </a:rPr>
              <a:t>must</a:t>
            </a:r>
            <a:r>
              <a:rPr lang="en" sz="2300" dirty="0">
                <a:latin typeface="Times New Roman"/>
                <a:ea typeface="Times New Roman"/>
                <a:cs typeface="Times New Roman"/>
                <a:sym typeface="Times New Roman"/>
              </a:rPr>
              <a:t> make up missed time and work. (in most cases)</a:t>
            </a:r>
            <a:endParaRPr sz="2300" dirty="0">
              <a:latin typeface="Times New Roman"/>
              <a:ea typeface="Times New Roman"/>
              <a:cs typeface="Times New Roman"/>
              <a:sym typeface="Times New Roman"/>
            </a:endParaRPr>
          </a:p>
          <a:p>
            <a:pPr marL="457200" lvl="0" indent="-374650" algn="l" rtl="0">
              <a:spcBef>
                <a:spcPts val="0"/>
              </a:spcBef>
              <a:spcAft>
                <a:spcPts val="0"/>
              </a:spcAft>
              <a:buClr>
                <a:srgbClr val="000000"/>
              </a:buClr>
              <a:buSzPts val="2300"/>
              <a:buFont typeface="Times New Roman"/>
              <a:buChar char="•"/>
            </a:pPr>
            <a:r>
              <a:rPr lang="en" sz="2300" dirty="0">
                <a:latin typeface="Times New Roman"/>
                <a:ea typeface="Times New Roman"/>
                <a:cs typeface="Times New Roman"/>
                <a:sym typeface="Times New Roman"/>
              </a:rPr>
              <a:t>Students are </a:t>
            </a:r>
            <a:r>
              <a:rPr lang="en" sz="2300" b="1" u="sng" dirty="0">
                <a:latin typeface="Times New Roman"/>
                <a:ea typeface="Times New Roman"/>
                <a:cs typeface="Times New Roman"/>
                <a:sym typeface="Times New Roman"/>
              </a:rPr>
              <a:t>not</a:t>
            </a:r>
            <a:r>
              <a:rPr lang="en" sz="2300" dirty="0">
                <a:latin typeface="Times New Roman"/>
                <a:ea typeface="Times New Roman"/>
                <a:cs typeface="Times New Roman"/>
                <a:sym typeface="Times New Roman"/>
              </a:rPr>
              <a:t> allowed an unlimited amount of time to complete a program. (“80% rule”, “120% rule”)</a:t>
            </a:r>
            <a:endParaRPr sz="2300" dirty="0">
              <a:latin typeface="Times New Roman"/>
              <a:ea typeface="Times New Roman"/>
              <a:cs typeface="Times New Roman"/>
              <a:sym typeface="Times New Roman"/>
            </a:endParaRPr>
          </a:p>
          <a:p>
            <a:pPr marL="914400" lvl="0" indent="0" algn="l" rtl="0">
              <a:spcBef>
                <a:spcPts val="0"/>
              </a:spcBef>
              <a:spcAft>
                <a:spcPts val="0"/>
              </a:spcAft>
              <a:buNone/>
            </a:pPr>
            <a:r>
              <a:rPr lang="en" sz="1700" u="sng" dirty="0">
                <a:latin typeface="Times New Roman"/>
                <a:ea typeface="Times New Roman"/>
                <a:cs typeface="Times New Roman"/>
                <a:sym typeface="Times New Roman"/>
              </a:rPr>
              <a:t>EXAMPLE</a:t>
            </a:r>
            <a:r>
              <a:rPr lang="en" sz="2300" dirty="0">
                <a:latin typeface="Times New Roman"/>
                <a:ea typeface="Times New Roman"/>
                <a:cs typeface="Times New Roman"/>
                <a:sym typeface="Times New Roman"/>
              </a:rPr>
              <a:t>:</a:t>
            </a:r>
            <a:endParaRPr sz="2300" dirty="0">
              <a:latin typeface="Times New Roman"/>
              <a:ea typeface="Times New Roman"/>
              <a:cs typeface="Times New Roman"/>
              <a:sym typeface="Times New Roman"/>
            </a:endParaRPr>
          </a:p>
          <a:p>
            <a:pPr marL="914400" lvl="0" indent="0" algn="l" rtl="0">
              <a:spcBef>
                <a:spcPts val="0"/>
              </a:spcBef>
              <a:spcAft>
                <a:spcPts val="0"/>
              </a:spcAft>
              <a:buNone/>
            </a:pPr>
            <a:r>
              <a:rPr lang="en" sz="2300" dirty="0">
                <a:latin typeface="Times New Roman"/>
                <a:ea typeface="Times New Roman"/>
                <a:cs typeface="Times New Roman"/>
                <a:sym typeface="Times New Roman"/>
              </a:rPr>
              <a:t>100 clock hour - program</a:t>
            </a:r>
            <a:endParaRPr sz="2300" dirty="0">
              <a:latin typeface="Times New Roman"/>
              <a:ea typeface="Times New Roman"/>
              <a:cs typeface="Times New Roman"/>
              <a:sym typeface="Times New Roman"/>
            </a:endParaRPr>
          </a:p>
          <a:p>
            <a:pPr marL="914400" lvl="0" indent="0" algn="l" rtl="0">
              <a:spcBef>
                <a:spcPts val="0"/>
              </a:spcBef>
              <a:spcAft>
                <a:spcPts val="0"/>
              </a:spcAft>
              <a:buNone/>
            </a:pPr>
            <a:r>
              <a:rPr lang="en" sz="2300" dirty="0">
                <a:latin typeface="Times New Roman"/>
                <a:ea typeface="Times New Roman"/>
                <a:cs typeface="Times New Roman"/>
                <a:sym typeface="Times New Roman"/>
              </a:rPr>
              <a:t>80% of program - 80 clock hours</a:t>
            </a:r>
            <a:endParaRPr sz="2300" dirty="0">
              <a:latin typeface="Times New Roman"/>
              <a:ea typeface="Times New Roman"/>
              <a:cs typeface="Times New Roman"/>
              <a:sym typeface="Times New Roman"/>
            </a:endParaRPr>
          </a:p>
          <a:p>
            <a:pPr marL="914400" lvl="0" indent="0" algn="l" rtl="0">
              <a:spcBef>
                <a:spcPts val="0"/>
              </a:spcBef>
              <a:spcAft>
                <a:spcPts val="0"/>
              </a:spcAft>
              <a:buNone/>
            </a:pPr>
            <a:r>
              <a:rPr lang="en" sz="2300" dirty="0">
                <a:latin typeface="Times New Roman"/>
                <a:ea typeface="Times New Roman"/>
                <a:cs typeface="Times New Roman"/>
                <a:sym typeface="Times New Roman"/>
              </a:rPr>
              <a:t>If a student misses </a:t>
            </a:r>
            <a:r>
              <a:rPr lang="en" sz="2300" b="1" i="1" dirty="0">
                <a:latin typeface="Times New Roman"/>
                <a:ea typeface="Times New Roman"/>
                <a:cs typeface="Times New Roman"/>
                <a:sym typeface="Times New Roman"/>
              </a:rPr>
              <a:t>more</a:t>
            </a:r>
            <a:r>
              <a:rPr lang="en" sz="2300" dirty="0">
                <a:latin typeface="Times New Roman"/>
                <a:ea typeface="Times New Roman"/>
                <a:cs typeface="Times New Roman"/>
                <a:sym typeface="Times New Roman"/>
              </a:rPr>
              <a:t> than 20 clock hours...</a:t>
            </a:r>
            <a:endParaRPr sz="2300" dirty="0">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6"/>
          <p:cNvSpPr txBox="1">
            <a:spLocks noGrp="1"/>
          </p:cNvSpPr>
          <p:nvPr>
            <p:ph type="body" idx="1"/>
          </p:nvPr>
        </p:nvSpPr>
        <p:spPr>
          <a:xfrm>
            <a:off x="466725" y="990702"/>
            <a:ext cx="8048700" cy="3904800"/>
          </a:xfrm>
          <a:prstGeom prst="rect">
            <a:avLst/>
          </a:prstGeom>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Clr>
                <a:srgbClr val="000000"/>
              </a:buClr>
              <a:buSzPts val="2300"/>
              <a:buFont typeface="Times New Roman"/>
              <a:buChar char="•"/>
            </a:pPr>
            <a:r>
              <a:rPr lang="en" sz="2300">
                <a:solidFill>
                  <a:srgbClr val="000000"/>
                </a:solidFill>
                <a:latin typeface="Times New Roman"/>
                <a:ea typeface="Times New Roman"/>
                <a:cs typeface="Times New Roman"/>
                <a:sym typeface="Times New Roman"/>
              </a:rPr>
              <a:t>Days each week, hours each day – all must equal the correct number of clock hours as listed in the Catalog and Enrollment Agreement.</a:t>
            </a:r>
            <a:endParaRPr sz="2300">
              <a:solidFill>
                <a:srgbClr val="000000"/>
              </a:solidFill>
              <a:latin typeface="Times New Roman"/>
              <a:ea typeface="Times New Roman"/>
              <a:cs typeface="Times New Roman"/>
              <a:sym typeface="Times New Roman"/>
            </a:endParaRPr>
          </a:p>
          <a:p>
            <a:pPr marL="1371600" lvl="1" indent="-374650" algn="l" rtl="0">
              <a:lnSpc>
                <a:spcPct val="100000"/>
              </a:lnSpc>
              <a:spcBef>
                <a:spcPts val="0"/>
              </a:spcBef>
              <a:spcAft>
                <a:spcPts val="0"/>
              </a:spcAft>
              <a:buClr>
                <a:srgbClr val="000000"/>
              </a:buClr>
              <a:buSzPts val="2300"/>
              <a:buFont typeface="Times New Roman"/>
              <a:buChar char="•"/>
            </a:pPr>
            <a:r>
              <a:rPr lang="en" sz="1700" u="sng">
                <a:solidFill>
                  <a:srgbClr val="000000"/>
                </a:solidFill>
                <a:latin typeface="Times New Roman"/>
                <a:ea typeface="Times New Roman"/>
                <a:cs typeface="Times New Roman"/>
                <a:sym typeface="Times New Roman"/>
              </a:rPr>
              <a:t>EXAMPLE</a:t>
            </a:r>
            <a:r>
              <a:rPr lang="en" sz="2300">
                <a:solidFill>
                  <a:srgbClr val="000000"/>
                </a:solidFill>
                <a:latin typeface="Times New Roman"/>
                <a:ea typeface="Times New Roman"/>
                <a:cs typeface="Times New Roman"/>
                <a:sym typeface="Times New Roman"/>
              </a:rPr>
              <a:t>:</a:t>
            </a:r>
            <a:endParaRPr sz="230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r>
              <a:rPr lang="en" sz="2300">
                <a:solidFill>
                  <a:srgbClr val="000000"/>
                </a:solidFill>
                <a:latin typeface="Times New Roman"/>
                <a:ea typeface="Times New Roman"/>
                <a:cs typeface="Times New Roman"/>
                <a:sym typeface="Times New Roman"/>
              </a:rPr>
              <a:t>Cosmetology Program (1500 clock hours required)</a:t>
            </a:r>
            <a:endParaRPr sz="230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r>
              <a:rPr lang="en" sz="2300">
                <a:solidFill>
                  <a:srgbClr val="000000"/>
                </a:solidFill>
                <a:latin typeface="Times New Roman"/>
                <a:ea typeface="Times New Roman"/>
                <a:cs typeface="Times New Roman"/>
                <a:sym typeface="Times New Roman"/>
              </a:rPr>
              <a:t>Monday - Friday</a:t>
            </a:r>
            <a:endParaRPr sz="230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r>
              <a:rPr lang="en" sz="2300">
                <a:solidFill>
                  <a:srgbClr val="000000"/>
                </a:solidFill>
                <a:latin typeface="Times New Roman"/>
                <a:ea typeface="Times New Roman"/>
                <a:cs typeface="Times New Roman"/>
                <a:sym typeface="Times New Roman"/>
              </a:rPr>
              <a:t>8:00 am - 5:00 pm </a:t>
            </a:r>
            <a:endParaRPr sz="230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r>
              <a:rPr lang="en" sz="2300">
                <a:solidFill>
                  <a:srgbClr val="000000"/>
                </a:solidFill>
                <a:latin typeface="Times New Roman"/>
                <a:ea typeface="Times New Roman"/>
                <a:cs typeface="Times New Roman"/>
                <a:sym typeface="Times New Roman"/>
              </a:rPr>
              <a:t>(8 clock hours each day, 1 hour lunch break)</a:t>
            </a:r>
            <a:endParaRPr sz="230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r>
              <a:rPr lang="en" sz="2300">
                <a:solidFill>
                  <a:srgbClr val="000000"/>
                </a:solidFill>
                <a:latin typeface="Times New Roman"/>
                <a:ea typeface="Times New Roman"/>
                <a:cs typeface="Times New Roman"/>
                <a:sym typeface="Times New Roman"/>
              </a:rPr>
              <a:t>40 week- program</a:t>
            </a:r>
            <a:endParaRPr/>
          </a:p>
        </p:txBody>
      </p:sp>
      <p:sp>
        <p:nvSpPr>
          <p:cNvPr id="333" name="Google Shape;333;p56"/>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Programs: Schedules</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34" name="Google Shape;334;p56"/>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
        <p:nvSpPr>
          <p:cNvPr id="335" name="Google Shape;335;p56"/>
          <p:cNvSpPr txBox="1"/>
          <p:nvPr/>
        </p:nvSpPr>
        <p:spPr>
          <a:xfrm>
            <a:off x="3952300" y="4202150"/>
            <a:ext cx="22221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u="sng">
                <a:solidFill>
                  <a:srgbClr val="FF0000"/>
                </a:solidFill>
                <a:latin typeface="Times New Roman"/>
                <a:ea typeface="Times New Roman"/>
                <a:cs typeface="Times New Roman"/>
                <a:sym typeface="Times New Roman"/>
              </a:rPr>
              <a:t>INCORRECT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2300"/>
                                        <p:tgtEl>
                                          <p:spTgt spid="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7"/>
          <p:cNvSpPr txBox="1">
            <a:spLocks noGrp="1"/>
          </p:cNvSpPr>
          <p:nvPr>
            <p:ph type="body" idx="1"/>
          </p:nvPr>
        </p:nvSpPr>
        <p:spPr>
          <a:xfrm>
            <a:off x="466725" y="990702"/>
            <a:ext cx="8048700" cy="978775"/>
          </a:xfrm>
          <a:prstGeom prst="rect">
            <a:avLst/>
          </a:prstGeom>
        </p:spPr>
        <p:txBody>
          <a:bodyPr spcFirstLastPara="1" wrap="square" lIns="68575" tIns="34275" rIns="68575" bIns="34275" anchor="t" anchorCtr="0">
            <a:noAutofit/>
          </a:bodyPr>
          <a:lstStyle/>
          <a:p>
            <a:pPr marL="914400" lvl="0" indent="-374650" algn="l" rtl="0">
              <a:lnSpc>
                <a:spcPct val="100000"/>
              </a:lnSpc>
              <a:spcBef>
                <a:spcPts val="0"/>
              </a:spcBef>
              <a:spcAft>
                <a:spcPts val="0"/>
              </a:spcAft>
              <a:buClr>
                <a:srgbClr val="000000"/>
              </a:buClr>
              <a:buSzPts val="2300"/>
              <a:buFont typeface="Times New Roman"/>
              <a:buChar char="•"/>
            </a:pPr>
            <a:r>
              <a:rPr lang="en" sz="2300" dirty="0">
                <a:solidFill>
                  <a:srgbClr val="000000"/>
                </a:solidFill>
                <a:latin typeface="Times New Roman"/>
                <a:ea typeface="Times New Roman"/>
                <a:cs typeface="Times New Roman"/>
                <a:sym typeface="Times New Roman"/>
              </a:rPr>
              <a:t>How should applicants account for small breaks or lunch breaks when calculating clock hours within a day?</a:t>
            </a:r>
            <a:endParaRPr dirty="0"/>
          </a:p>
        </p:txBody>
      </p:sp>
      <p:sp>
        <p:nvSpPr>
          <p:cNvPr id="341" name="Google Shape;341;p57"/>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Programs: Schedules </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42" name="Google Shape;342;p57"/>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sp>
        <p:nvSpPr>
          <p:cNvPr id="2" name="TextBox 1">
            <a:extLst>
              <a:ext uri="{FF2B5EF4-FFF2-40B4-BE49-F238E27FC236}">
                <a16:creationId xmlns:a16="http://schemas.microsoft.com/office/drawing/2014/main" id="{CEAFD3EF-4F87-EA43-81F4-2D300E3F7D00}"/>
              </a:ext>
            </a:extLst>
          </p:cNvPr>
          <p:cNvSpPr txBox="1"/>
          <p:nvPr/>
        </p:nvSpPr>
        <p:spPr>
          <a:xfrm>
            <a:off x="1315845" y="2154866"/>
            <a:ext cx="6232796"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30-minute lunches for shorter schedules/ 1-hour lunches/breaks for longer schedules</a:t>
            </a:r>
          </a:p>
        </p:txBody>
      </p:sp>
      <p:sp>
        <p:nvSpPr>
          <p:cNvPr id="3" name="TextBox 2">
            <a:extLst>
              <a:ext uri="{FF2B5EF4-FFF2-40B4-BE49-F238E27FC236}">
                <a16:creationId xmlns:a16="http://schemas.microsoft.com/office/drawing/2014/main" id="{16AD6A88-5517-0842-A30D-8E495AD480A6}"/>
              </a:ext>
            </a:extLst>
          </p:cNvPr>
          <p:cNvSpPr txBox="1"/>
          <p:nvPr/>
        </p:nvSpPr>
        <p:spPr>
          <a:xfrm>
            <a:off x="2225743" y="2766826"/>
            <a:ext cx="4374916"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Breaks are not included in instructional time (clock hours)</a:t>
            </a:r>
          </a:p>
        </p:txBody>
      </p:sp>
      <p:sp>
        <p:nvSpPr>
          <p:cNvPr id="5" name="TextBox 4">
            <a:extLst>
              <a:ext uri="{FF2B5EF4-FFF2-40B4-BE49-F238E27FC236}">
                <a16:creationId xmlns:a16="http://schemas.microsoft.com/office/drawing/2014/main" id="{21AFA883-0A3D-9C4F-9851-DC30D622E1F8}"/>
              </a:ext>
            </a:extLst>
          </p:cNvPr>
          <p:cNvSpPr txBox="1"/>
          <p:nvPr/>
        </p:nvSpPr>
        <p:spPr>
          <a:xfrm>
            <a:off x="1835834" y="3378786"/>
            <a:ext cx="5472332" cy="73866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 clock hour = 50 minutes of instructional time per 60-minute hour</a:t>
            </a:r>
          </a:p>
          <a:p>
            <a:r>
              <a:rPr lang="en-US" i="1" dirty="0">
                <a:latin typeface="Times New Roman" panose="02020603050405020304" pitchFamily="18" charset="0"/>
                <a:cs typeface="Times New Roman" panose="02020603050405020304" pitchFamily="18" charset="0"/>
                <a:hlinkClick r:id="rId3"/>
              </a:rPr>
              <a:t>COMAR 13B.01.01.09A(2)</a:t>
            </a:r>
            <a:endParaRPr lang="en-US" i="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txBox="1"/>
          <p:nvPr/>
        </p:nvSpPr>
        <p:spPr>
          <a:xfrm>
            <a:off x="1741700" y="1832850"/>
            <a:ext cx="5463300" cy="738900"/>
          </a:xfrm>
          <a:prstGeom prst="rect">
            <a:avLst/>
          </a:prstGeom>
          <a:noFill/>
          <a:ln>
            <a:noFill/>
          </a:ln>
        </p:spPr>
        <p:txBody>
          <a:bodyPr spcFirstLastPara="1" wrap="square" lIns="91425" tIns="91425" rIns="91425" bIns="91425" anchor="t" anchorCtr="0">
            <a:spAutoFit/>
          </a:bodyPr>
          <a:lstStyle/>
          <a:p>
            <a:pPr marL="12700" lvl="0" indent="0" algn="l" rtl="0">
              <a:spcBef>
                <a:spcPts val="5"/>
              </a:spcBef>
              <a:spcAft>
                <a:spcPts val="0"/>
              </a:spcAft>
              <a:buNone/>
            </a:pPr>
            <a:r>
              <a:rPr lang="en" sz="3600" b="1">
                <a:latin typeface="Times New Roman"/>
                <a:ea typeface="Times New Roman"/>
                <a:cs typeface="Times New Roman"/>
                <a:sym typeface="Times New Roman"/>
              </a:rPr>
              <a:t>Staffing </a:t>
            </a:r>
            <a:endParaRPr sz="3600">
              <a:latin typeface="Times New Roman"/>
              <a:ea typeface="Times New Roman"/>
              <a:cs typeface="Times New Roman"/>
              <a:sym typeface="Times New Roman"/>
            </a:endParaRPr>
          </a:p>
        </p:txBody>
      </p:sp>
      <p:sp>
        <p:nvSpPr>
          <p:cNvPr id="348" name="Google Shape;348;p58"/>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9"/>
          <p:cNvSpPr txBox="1">
            <a:spLocks noGrp="1"/>
          </p:cNvSpPr>
          <p:nvPr>
            <p:ph type="body" idx="1"/>
          </p:nvPr>
        </p:nvSpPr>
        <p:spPr>
          <a:xfrm>
            <a:off x="710525" y="1108725"/>
            <a:ext cx="7319400" cy="37626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0"/>
              </a:spcBef>
              <a:spcAft>
                <a:spcPts val="0"/>
              </a:spcAft>
              <a:buClr>
                <a:srgbClr val="000000"/>
              </a:buClr>
              <a:buSzPts val="2100"/>
              <a:buFont typeface="Times New Roman"/>
              <a:buChar char="•"/>
            </a:pPr>
            <a:r>
              <a:rPr lang="en" dirty="0">
                <a:solidFill>
                  <a:srgbClr val="000000"/>
                </a:solidFill>
                <a:latin typeface="Times New Roman"/>
                <a:ea typeface="Times New Roman"/>
                <a:cs typeface="Times New Roman"/>
                <a:sym typeface="Times New Roman"/>
              </a:rPr>
              <a:t>Adequate staffing? Substitute teachers?</a:t>
            </a:r>
            <a:endParaRPr dirty="0">
              <a:solidFill>
                <a:srgbClr val="000000"/>
              </a:solidFill>
              <a:latin typeface="Times New Roman"/>
              <a:ea typeface="Times New Roman"/>
              <a:cs typeface="Times New Roman"/>
              <a:sym typeface="Times New Roman"/>
            </a:endParaRPr>
          </a:p>
          <a:p>
            <a:pPr marL="914400" lvl="0" indent="-368300" algn="l" rtl="0">
              <a:lnSpc>
                <a:spcPct val="100000"/>
              </a:lnSpc>
              <a:spcBef>
                <a:spcPts val="0"/>
              </a:spcBef>
              <a:spcAft>
                <a:spcPts val="0"/>
              </a:spcAft>
              <a:buClr>
                <a:srgbClr val="000000"/>
              </a:buClr>
              <a:buSzPts val="2200"/>
              <a:buFont typeface="Times New Roman"/>
              <a:buChar char="•"/>
            </a:pPr>
            <a:r>
              <a:rPr lang="en" sz="2200" dirty="0">
                <a:solidFill>
                  <a:srgbClr val="000000"/>
                </a:solidFill>
                <a:latin typeface="Times New Roman"/>
                <a:ea typeface="Times New Roman"/>
                <a:cs typeface="Times New Roman"/>
                <a:sym typeface="Times New Roman"/>
              </a:rPr>
              <a:t>List all the school faculty and staff including administrators, admissions representatives, and instructors. </a:t>
            </a:r>
            <a:endParaRPr sz="2200" dirty="0">
              <a:solidFill>
                <a:srgbClr val="000000"/>
              </a:solidFill>
              <a:latin typeface="Times New Roman"/>
              <a:ea typeface="Times New Roman"/>
              <a:cs typeface="Times New Roman"/>
              <a:sym typeface="Times New Roman"/>
            </a:endParaRPr>
          </a:p>
          <a:p>
            <a:pPr marL="914400" lvl="0" indent="-368300" algn="l" rtl="0">
              <a:lnSpc>
                <a:spcPct val="100000"/>
              </a:lnSpc>
              <a:spcBef>
                <a:spcPts val="0"/>
              </a:spcBef>
              <a:spcAft>
                <a:spcPts val="0"/>
              </a:spcAft>
              <a:buClr>
                <a:srgbClr val="000000"/>
              </a:buClr>
              <a:buSzPts val="2200"/>
              <a:buFont typeface="Times New Roman"/>
              <a:buChar char="•"/>
            </a:pPr>
            <a:r>
              <a:rPr lang="en" sz="2200" dirty="0">
                <a:solidFill>
                  <a:srgbClr val="000000"/>
                </a:solidFill>
                <a:latin typeface="Times New Roman"/>
                <a:ea typeface="Times New Roman"/>
                <a:cs typeface="Times New Roman"/>
                <a:sym typeface="Times New Roman"/>
              </a:rPr>
              <a:t>For instructors, please indicate the </a:t>
            </a:r>
            <a:r>
              <a:rPr lang="en" sz="2200" b="1" u="sng" dirty="0">
                <a:solidFill>
                  <a:srgbClr val="000000"/>
                </a:solidFill>
                <a:latin typeface="Times New Roman"/>
                <a:ea typeface="Times New Roman"/>
                <a:cs typeface="Times New Roman"/>
                <a:sym typeface="Times New Roman"/>
              </a:rPr>
              <a:t>specific</a:t>
            </a:r>
            <a:r>
              <a:rPr lang="en" sz="2200" dirty="0">
                <a:solidFill>
                  <a:srgbClr val="000000"/>
                </a:solidFill>
                <a:latin typeface="Times New Roman"/>
                <a:ea typeface="Times New Roman"/>
                <a:cs typeface="Times New Roman"/>
                <a:sym typeface="Times New Roman"/>
              </a:rPr>
              <a:t> programs they will be teaching.</a:t>
            </a:r>
            <a:endParaRPr sz="2200" dirty="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ctr" rtl="0">
              <a:spcBef>
                <a:spcPts val="800"/>
              </a:spcBef>
              <a:spcAft>
                <a:spcPts val="0"/>
              </a:spcAft>
              <a:buNone/>
            </a:pPr>
            <a:r>
              <a:rPr lang="en" sz="1500" i="1" u="sng" dirty="0">
                <a:solidFill>
                  <a:schemeClr val="hlink"/>
                </a:solidFill>
                <a:latin typeface="Times New Roman"/>
                <a:ea typeface="Times New Roman"/>
                <a:cs typeface="Times New Roman"/>
                <a:sym typeface="Times New Roman"/>
                <a:hlinkClick r:id="rId3"/>
              </a:rPr>
              <a:t>COMAR 13B.01.01.10</a:t>
            </a:r>
            <a:endParaRPr sz="2600" i="1" dirty="0">
              <a:latin typeface="Times New Roman"/>
              <a:ea typeface="Times New Roman"/>
              <a:cs typeface="Times New Roman"/>
              <a:sym typeface="Times New Roman"/>
            </a:endParaRPr>
          </a:p>
        </p:txBody>
      </p:sp>
      <p:sp>
        <p:nvSpPr>
          <p:cNvPr id="354" name="Google Shape;354;p59"/>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Staffing </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55" name="Google Shape;355;p59"/>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body" idx="1"/>
          </p:nvPr>
        </p:nvSpPr>
        <p:spPr>
          <a:xfrm>
            <a:off x="710525" y="1108725"/>
            <a:ext cx="7319400" cy="37626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0"/>
              </a:spcBef>
              <a:spcAft>
                <a:spcPts val="0"/>
              </a:spcAft>
              <a:buClr>
                <a:srgbClr val="000000"/>
              </a:buClr>
              <a:buSzPts val="2100"/>
              <a:buFont typeface="Times New Roman"/>
              <a:buChar char="•"/>
            </a:pPr>
            <a:r>
              <a:rPr lang="en" dirty="0">
                <a:solidFill>
                  <a:srgbClr val="000000"/>
                </a:solidFill>
                <a:latin typeface="Times New Roman"/>
                <a:ea typeface="Times New Roman"/>
                <a:cs typeface="Times New Roman"/>
                <a:sym typeface="Times New Roman"/>
              </a:rPr>
              <a:t>Staff Qualifications</a:t>
            </a:r>
            <a:endParaRPr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r>
              <a:rPr lang="en" sz="1400" b="1" u="sng" dirty="0">
                <a:solidFill>
                  <a:srgbClr val="000000"/>
                </a:solidFill>
                <a:latin typeface="Times New Roman"/>
                <a:ea typeface="Times New Roman"/>
                <a:cs typeface="Times New Roman"/>
                <a:sym typeface="Times New Roman"/>
              </a:rPr>
              <a:t>Instructors </a:t>
            </a:r>
            <a:r>
              <a:rPr lang="en" sz="1400" dirty="0">
                <a:solidFill>
                  <a:srgbClr val="000000"/>
                </a:solidFill>
                <a:latin typeface="Times New Roman"/>
                <a:ea typeface="Times New Roman"/>
                <a:cs typeface="Times New Roman"/>
                <a:sym typeface="Times New Roman"/>
              </a:rPr>
              <a:t>must have </a:t>
            </a:r>
            <a:r>
              <a:rPr lang="en" sz="1400" b="1" u="sng" dirty="0">
                <a:solidFill>
                  <a:srgbClr val="000000"/>
                </a:solidFill>
                <a:latin typeface="Times New Roman"/>
                <a:ea typeface="Times New Roman"/>
                <a:cs typeface="Times New Roman"/>
                <a:sym typeface="Times New Roman"/>
              </a:rPr>
              <a:t>at least 2 years</a:t>
            </a:r>
            <a:r>
              <a:rPr lang="en" sz="1400" dirty="0">
                <a:solidFill>
                  <a:srgbClr val="000000"/>
                </a:solidFill>
                <a:latin typeface="Times New Roman"/>
                <a:ea typeface="Times New Roman"/>
                <a:cs typeface="Times New Roman"/>
                <a:sym typeface="Times New Roman"/>
              </a:rPr>
              <a:t> of successful practical experience in the occupation or subject matter being taught.  </a:t>
            </a:r>
            <a:endParaRPr sz="14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r>
              <a:rPr lang="en" sz="1400" b="1" u="sng" dirty="0">
                <a:solidFill>
                  <a:srgbClr val="000000"/>
                </a:solidFill>
                <a:latin typeface="Times New Roman"/>
                <a:ea typeface="Times New Roman"/>
                <a:cs typeface="Times New Roman"/>
                <a:sym typeface="Times New Roman"/>
              </a:rPr>
              <a:t>Instructors</a:t>
            </a:r>
            <a:r>
              <a:rPr lang="en" sz="1400" dirty="0">
                <a:solidFill>
                  <a:srgbClr val="000000"/>
                </a:solidFill>
                <a:latin typeface="Times New Roman"/>
                <a:ea typeface="Times New Roman"/>
                <a:cs typeface="Times New Roman"/>
                <a:sym typeface="Times New Roman"/>
              </a:rPr>
              <a:t> must have maintained for </a:t>
            </a:r>
            <a:r>
              <a:rPr lang="en" sz="1400" b="1" u="sng" dirty="0">
                <a:solidFill>
                  <a:srgbClr val="000000"/>
                </a:solidFill>
                <a:latin typeface="Times New Roman"/>
                <a:ea typeface="Times New Roman"/>
                <a:cs typeface="Times New Roman"/>
                <a:sym typeface="Times New Roman"/>
              </a:rPr>
              <a:t>at least 2 years</a:t>
            </a:r>
            <a:r>
              <a:rPr lang="en" sz="1400" dirty="0">
                <a:solidFill>
                  <a:srgbClr val="000000"/>
                </a:solidFill>
                <a:latin typeface="Times New Roman"/>
                <a:ea typeface="Times New Roman"/>
                <a:cs typeface="Times New Roman"/>
                <a:sym typeface="Times New Roman"/>
              </a:rPr>
              <a:t> at least the level of licensure, certification, or credential for which the program they are instructing prepares graduates.</a:t>
            </a:r>
            <a:endParaRPr sz="1400" dirty="0">
              <a:solidFill>
                <a:srgbClr val="000000"/>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rgbClr val="000000"/>
              </a:buClr>
              <a:buSzPts val="1200"/>
              <a:buFont typeface="Times New Roman"/>
              <a:buChar char="•"/>
            </a:pPr>
            <a:r>
              <a:rPr lang="en" sz="1400" b="1" u="sng" dirty="0">
                <a:solidFill>
                  <a:srgbClr val="000000"/>
                </a:solidFill>
                <a:latin typeface="Times New Roman"/>
                <a:ea typeface="Times New Roman"/>
                <a:cs typeface="Times New Roman"/>
                <a:sym typeface="Times New Roman"/>
              </a:rPr>
              <a:t>Directors</a:t>
            </a:r>
            <a:r>
              <a:rPr lang="en" sz="1400" dirty="0">
                <a:solidFill>
                  <a:srgbClr val="000000"/>
                </a:solidFill>
                <a:latin typeface="Times New Roman"/>
                <a:ea typeface="Times New Roman"/>
                <a:cs typeface="Times New Roman"/>
                <a:sym typeface="Times New Roman"/>
              </a:rPr>
              <a:t> (Minimum Requirements):</a:t>
            </a:r>
            <a:endParaRPr sz="1400" dirty="0">
              <a:solidFill>
                <a:srgbClr val="000000"/>
              </a:solidFill>
              <a:latin typeface="Times New Roman"/>
              <a:ea typeface="Times New Roman"/>
              <a:cs typeface="Times New Roman"/>
              <a:sym typeface="Times New Roman"/>
            </a:endParaRPr>
          </a:p>
          <a:p>
            <a:pPr marL="1228725" lvl="2" indent="-304800" algn="l" rtl="0">
              <a:lnSpc>
                <a:spcPct val="115000"/>
              </a:lnSpc>
              <a:spcBef>
                <a:spcPts val="0"/>
              </a:spcBef>
              <a:spcAft>
                <a:spcPts val="0"/>
              </a:spcAft>
              <a:buClr>
                <a:srgbClr val="000000"/>
              </a:buClr>
              <a:buSzPts val="1200"/>
              <a:buFont typeface="Times New Roman"/>
              <a:buChar char="•"/>
            </a:pPr>
            <a:r>
              <a:rPr lang="en" sz="1400" dirty="0">
                <a:solidFill>
                  <a:srgbClr val="000000"/>
                </a:solidFill>
                <a:latin typeface="Times New Roman"/>
                <a:ea typeface="Times New Roman"/>
                <a:cs typeface="Times New Roman"/>
                <a:sym typeface="Times New Roman"/>
              </a:rPr>
              <a:t>4 years of experience in the area in which training is offered, </a:t>
            </a:r>
            <a:r>
              <a:rPr lang="en" sz="1400" b="1" dirty="0">
                <a:solidFill>
                  <a:srgbClr val="000000"/>
                </a:solidFill>
                <a:latin typeface="Times New Roman"/>
                <a:ea typeface="Times New Roman"/>
                <a:cs typeface="Times New Roman"/>
                <a:sym typeface="Times New Roman"/>
              </a:rPr>
              <a:t>- or -</a:t>
            </a:r>
            <a:r>
              <a:rPr lang="en" sz="1400" dirty="0">
                <a:solidFill>
                  <a:srgbClr val="000000"/>
                </a:solidFill>
                <a:latin typeface="Times New Roman"/>
                <a:ea typeface="Times New Roman"/>
                <a:cs typeface="Times New Roman"/>
                <a:sym typeface="Times New Roman"/>
              </a:rPr>
              <a:t> </a:t>
            </a:r>
            <a:endParaRPr sz="1400" dirty="0">
              <a:solidFill>
                <a:srgbClr val="000000"/>
              </a:solidFill>
              <a:latin typeface="Times New Roman"/>
              <a:ea typeface="Times New Roman"/>
              <a:cs typeface="Times New Roman"/>
              <a:sym typeface="Times New Roman"/>
            </a:endParaRPr>
          </a:p>
          <a:p>
            <a:pPr marL="1228725" lvl="0" indent="0" algn="l" rtl="0">
              <a:lnSpc>
                <a:spcPct val="115000"/>
              </a:lnSpc>
              <a:spcBef>
                <a:spcPts val="1000"/>
              </a:spcBef>
              <a:spcAft>
                <a:spcPts val="0"/>
              </a:spcAft>
              <a:buNone/>
            </a:pPr>
            <a:r>
              <a:rPr lang="en" sz="1400" dirty="0">
                <a:solidFill>
                  <a:srgbClr val="000000"/>
                </a:solidFill>
                <a:latin typeface="Times New Roman"/>
                <a:ea typeface="Times New Roman"/>
                <a:cs typeface="Times New Roman"/>
                <a:sym typeface="Times New Roman"/>
              </a:rPr>
              <a:t>completion of a standard 4-year college or technical program </a:t>
            </a:r>
            <a:r>
              <a:rPr lang="en" sz="1400" b="1" u="sng" dirty="0">
                <a:solidFill>
                  <a:srgbClr val="000000"/>
                </a:solidFill>
                <a:latin typeface="Times New Roman"/>
                <a:ea typeface="Times New Roman"/>
                <a:cs typeface="Times New Roman"/>
                <a:sym typeface="Times New Roman"/>
              </a:rPr>
              <a:t>and</a:t>
            </a:r>
            <a:r>
              <a:rPr lang="en" sz="1400" dirty="0">
                <a:solidFill>
                  <a:srgbClr val="000000"/>
                </a:solidFill>
                <a:latin typeface="Times New Roman"/>
                <a:ea typeface="Times New Roman"/>
                <a:cs typeface="Times New Roman"/>
                <a:sym typeface="Times New Roman"/>
              </a:rPr>
              <a:t> 2 years of experience in the area</a:t>
            </a:r>
            <a:endParaRPr sz="1400" dirty="0">
              <a:solidFill>
                <a:srgbClr val="000000"/>
              </a:solidFill>
              <a:latin typeface="Times New Roman"/>
              <a:ea typeface="Times New Roman"/>
              <a:cs typeface="Times New Roman"/>
              <a:sym typeface="Times New Roman"/>
            </a:endParaRPr>
          </a:p>
          <a:p>
            <a:pPr marL="1228725" lvl="2" indent="-304800" algn="l" rtl="0">
              <a:lnSpc>
                <a:spcPct val="115000"/>
              </a:lnSpc>
              <a:spcBef>
                <a:spcPts val="1000"/>
              </a:spcBef>
              <a:spcAft>
                <a:spcPts val="0"/>
              </a:spcAft>
              <a:buClr>
                <a:srgbClr val="000000"/>
              </a:buClr>
              <a:buSzPts val="1200"/>
              <a:buFont typeface="Times New Roman"/>
              <a:buChar char="•"/>
            </a:pPr>
            <a:r>
              <a:rPr lang="en" sz="1400" dirty="0">
                <a:solidFill>
                  <a:srgbClr val="000000"/>
                </a:solidFill>
                <a:latin typeface="Times New Roman"/>
                <a:ea typeface="Times New Roman"/>
                <a:cs typeface="Times New Roman"/>
                <a:sym typeface="Times New Roman"/>
              </a:rPr>
              <a:t>Must demonstrate “administrative capability”</a:t>
            </a:r>
            <a:endParaRPr sz="1400" dirty="0">
              <a:solidFill>
                <a:srgbClr val="000000"/>
              </a:solidFill>
              <a:latin typeface="Times New Roman"/>
              <a:ea typeface="Times New Roman"/>
              <a:cs typeface="Times New Roman"/>
              <a:sym typeface="Times New Roman"/>
            </a:endParaRPr>
          </a:p>
          <a:p>
            <a:pPr marL="914400" lvl="1" indent="-304800" algn="l" rtl="0">
              <a:lnSpc>
                <a:spcPct val="115000"/>
              </a:lnSpc>
              <a:spcBef>
                <a:spcPts val="0"/>
              </a:spcBef>
              <a:spcAft>
                <a:spcPts val="0"/>
              </a:spcAft>
              <a:buClr>
                <a:srgbClr val="000000"/>
              </a:buClr>
              <a:buSzPts val="1200"/>
              <a:buFont typeface="Times New Roman"/>
              <a:buChar char="•"/>
            </a:pPr>
            <a:r>
              <a:rPr lang="en" sz="1400" b="1" u="sng" dirty="0">
                <a:solidFill>
                  <a:srgbClr val="000000"/>
                </a:solidFill>
                <a:latin typeface="Times New Roman"/>
                <a:ea typeface="Times New Roman"/>
                <a:cs typeface="Times New Roman"/>
                <a:sym typeface="Times New Roman"/>
              </a:rPr>
              <a:t>Additional staff</a:t>
            </a:r>
            <a:r>
              <a:rPr lang="en" sz="1400" dirty="0">
                <a:solidFill>
                  <a:srgbClr val="000000"/>
                </a:solidFill>
                <a:latin typeface="Times New Roman"/>
                <a:ea typeface="Times New Roman"/>
                <a:cs typeface="Times New Roman"/>
                <a:sym typeface="Times New Roman"/>
              </a:rPr>
              <a:t>: must be appropriate to the size and purpose of the school.  We are examining the size, organization, and quality of your staff.</a:t>
            </a:r>
            <a:endParaRPr sz="1200" dirty="0">
              <a:solidFill>
                <a:srgbClr val="000000"/>
              </a:solidFill>
              <a:latin typeface="Times New Roman"/>
              <a:ea typeface="Times New Roman"/>
              <a:cs typeface="Times New Roman"/>
              <a:sym typeface="Times New Roman"/>
            </a:endParaRPr>
          </a:p>
          <a:p>
            <a:pPr marL="0" lvl="0" indent="0" algn="ctr" rtl="0">
              <a:spcBef>
                <a:spcPts val="1000"/>
              </a:spcBef>
              <a:spcAft>
                <a:spcPts val="0"/>
              </a:spcAft>
              <a:buNone/>
            </a:pPr>
            <a:r>
              <a:rPr lang="en" sz="1100" i="1" u="sng" dirty="0">
                <a:solidFill>
                  <a:schemeClr val="hlink"/>
                </a:solidFill>
                <a:latin typeface="Times New Roman"/>
                <a:ea typeface="Times New Roman"/>
                <a:cs typeface="Times New Roman"/>
                <a:sym typeface="Times New Roman"/>
                <a:hlinkClick r:id="rId3"/>
              </a:rPr>
              <a:t>COMAR 13B.01.01.07</a:t>
            </a:r>
            <a:r>
              <a:rPr lang="en" sz="1100" dirty="0">
                <a:solidFill>
                  <a:srgbClr val="000000"/>
                </a:solidFill>
                <a:latin typeface="Times New Roman"/>
                <a:ea typeface="Times New Roman"/>
                <a:cs typeface="Times New Roman"/>
                <a:sym typeface="Times New Roman"/>
              </a:rPr>
              <a:t> and </a:t>
            </a:r>
            <a:r>
              <a:rPr lang="en" sz="1100" i="1" u="sng" dirty="0">
                <a:solidFill>
                  <a:schemeClr val="hlink"/>
                </a:solidFill>
                <a:latin typeface="Times New Roman"/>
                <a:ea typeface="Times New Roman"/>
                <a:cs typeface="Times New Roman"/>
                <a:sym typeface="Times New Roman"/>
                <a:hlinkClick r:id="rId4"/>
              </a:rPr>
              <a:t>COMAR 13B.01.01.10</a:t>
            </a:r>
            <a:endParaRPr sz="11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ctr" rtl="0">
              <a:spcBef>
                <a:spcPts val="800"/>
              </a:spcBef>
              <a:spcAft>
                <a:spcPts val="0"/>
              </a:spcAft>
              <a:buNone/>
            </a:pPr>
            <a:endParaRPr sz="2600" dirty="0"/>
          </a:p>
        </p:txBody>
      </p:sp>
      <p:sp>
        <p:nvSpPr>
          <p:cNvPr id="361" name="Google Shape;361;p60"/>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Staffing </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62" name="Google Shape;362;p60"/>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body" idx="1"/>
          </p:nvPr>
        </p:nvSpPr>
        <p:spPr>
          <a:xfrm>
            <a:off x="710525" y="1108725"/>
            <a:ext cx="7319400" cy="3762600"/>
          </a:xfrm>
          <a:prstGeom prst="rect">
            <a:avLst/>
          </a:prstGeom>
        </p:spPr>
        <p:txBody>
          <a:bodyPr spcFirstLastPara="1" wrap="square" lIns="68575" tIns="34275" rIns="68575" bIns="34275" anchor="t" anchorCtr="0">
            <a:noAutofit/>
          </a:bodyPr>
          <a:lstStyle/>
          <a:p>
            <a:pPr marL="457200" lvl="0" indent="-361950" algn="l" rtl="0">
              <a:lnSpc>
                <a:spcPct val="100000"/>
              </a:lnSpc>
              <a:spcBef>
                <a:spcPts val="0"/>
              </a:spcBef>
              <a:spcAft>
                <a:spcPts val="0"/>
              </a:spcAft>
              <a:buClr>
                <a:srgbClr val="000000"/>
              </a:buClr>
              <a:buSzPts val="2100"/>
              <a:buFont typeface="Times New Roman"/>
              <a:buChar char="•"/>
            </a:pPr>
            <a:r>
              <a:rPr lang="en" dirty="0">
                <a:solidFill>
                  <a:srgbClr val="000000"/>
                </a:solidFill>
                <a:latin typeface="Times New Roman"/>
                <a:ea typeface="Times New Roman"/>
                <a:cs typeface="Times New Roman"/>
                <a:sym typeface="Times New Roman"/>
              </a:rPr>
              <a:t>Staff Qualifications</a:t>
            </a:r>
            <a:endParaRPr dirty="0">
              <a:solidFill>
                <a:srgbClr val="000000"/>
              </a:solidFill>
              <a:latin typeface="Times New Roman"/>
              <a:ea typeface="Times New Roman"/>
              <a:cs typeface="Times New Roman"/>
              <a:sym typeface="Times New Roman"/>
            </a:endParaRPr>
          </a:p>
          <a:p>
            <a:pPr lvl="1" indent="-304800">
              <a:lnSpc>
                <a:spcPct val="100000"/>
              </a:lnSpc>
              <a:spcBef>
                <a:spcPts val="0"/>
              </a:spcBef>
              <a:buClr>
                <a:srgbClr val="000000"/>
              </a:buClr>
              <a:buSzPts val="1200"/>
              <a:buFont typeface="Times New Roman"/>
              <a:buChar char="•"/>
            </a:pPr>
            <a:r>
              <a:rPr lang="en-US" sz="1400" dirty="0">
                <a:solidFill>
                  <a:srgbClr val="000000"/>
                </a:solidFill>
                <a:latin typeface="Times New Roman"/>
                <a:ea typeface="Times New Roman"/>
                <a:cs typeface="Times New Roman"/>
                <a:sym typeface="Times New Roman"/>
              </a:rPr>
              <a:t>All qualifications of the instructional staff shall be documented in their personnel files, including but not limited to evidence of formal educational attainment, certificates and degrees earned, and relevant experience.</a:t>
            </a:r>
          </a:p>
          <a:p>
            <a:pPr marL="914400" lvl="1" indent="-304800" algn="l" rtl="0">
              <a:lnSpc>
                <a:spcPct val="100000"/>
              </a:lnSpc>
              <a:spcBef>
                <a:spcPts val="0"/>
              </a:spcBef>
              <a:spcAft>
                <a:spcPts val="0"/>
              </a:spcAft>
              <a:buClr>
                <a:srgbClr val="000000"/>
              </a:buClr>
              <a:buSzPts val="1200"/>
              <a:buFont typeface="Times New Roman"/>
              <a:buChar char="•"/>
            </a:pPr>
            <a:endParaRPr lang="en-US" sz="1400" b="1" u="sng"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r>
              <a:rPr lang="en-US" sz="1400" dirty="0">
                <a:solidFill>
                  <a:srgbClr val="000000"/>
                </a:solidFill>
                <a:latin typeface="Times New Roman"/>
                <a:ea typeface="Times New Roman"/>
                <a:cs typeface="Times New Roman"/>
                <a:sym typeface="Times New Roman"/>
              </a:rPr>
              <a:t>You must notify MHEC when you have staffing and personnel changes.</a:t>
            </a:r>
          </a:p>
          <a:p>
            <a:pPr marL="914400" lvl="1" indent="-304800" algn="l" rtl="0">
              <a:lnSpc>
                <a:spcPct val="100000"/>
              </a:lnSpc>
              <a:spcBef>
                <a:spcPts val="0"/>
              </a:spcBef>
              <a:spcAft>
                <a:spcPts val="0"/>
              </a:spcAft>
              <a:buClr>
                <a:srgbClr val="000000"/>
              </a:buClr>
              <a:buSzPts val="1200"/>
              <a:buFont typeface="Times New Roman"/>
              <a:buChar char="•"/>
            </a:pPr>
            <a:endParaRPr lang="en-US" sz="14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r>
              <a:rPr lang="en-US" sz="1400" dirty="0">
                <a:solidFill>
                  <a:srgbClr val="000000"/>
                </a:solidFill>
                <a:latin typeface="Times New Roman"/>
                <a:ea typeface="Times New Roman"/>
                <a:cs typeface="Times New Roman"/>
                <a:sym typeface="Times New Roman"/>
              </a:rPr>
              <a:t>You must submit a completed </a:t>
            </a:r>
            <a:r>
              <a:rPr lang="en-US" sz="1400" b="1" u="sng" dirty="0">
                <a:solidFill>
                  <a:srgbClr val="000000"/>
                </a:solidFill>
                <a:latin typeface="Times New Roman"/>
                <a:ea typeface="Times New Roman"/>
                <a:cs typeface="Times New Roman"/>
                <a:sym typeface="Times New Roman"/>
              </a:rPr>
              <a:t>personnel form</a:t>
            </a:r>
            <a:r>
              <a:rPr lang="en-US" sz="1400" b="1" dirty="0">
                <a:solidFill>
                  <a:srgbClr val="000000"/>
                </a:solidFill>
                <a:latin typeface="Times New Roman"/>
                <a:ea typeface="Times New Roman"/>
                <a:cs typeface="Times New Roman"/>
                <a:sym typeface="Times New Roman"/>
              </a:rPr>
              <a:t> </a:t>
            </a:r>
            <a:r>
              <a:rPr lang="en-US" sz="1400" dirty="0">
                <a:solidFill>
                  <a:srgbClr val="000000"/>
                </a:solidFill>
                <a:latin typeface="Times New Roman"/>
                <a:ea typeface="Times New Roman"/>
                <a:cs typeface="Times New Roman"/>
                <a:sym typeface="Times New Roman"/>
              </a:rPr>
              <a:t>for any new hire so that we can examine the new hire’s credentials and update our files.</a:t>
            </a: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lang="en-US" sz="1200" dirty="0">
              <a:solidFill>
                <a:srgbClr val="000000"/>
              </a:solidFill>
              <a:latin typeface="Times New Roman"/>
              <a:ea typeface="Times New Roman"/>
              <a:cs typeface="Times New Roman"/>
              <a:sym typeface="Times New Roman"/>
            </a:endParaRPr>
          </a:p>
          <a:p>
            <a:pPr marL="914400" lvl="1" indent="-304800" algn="l" rtl="0">
              <a:lnSpc>
                <a:spcPct val="100000"/>
              </a:lnSpc>
              <a:spcBef>
                <a:spcPts val="0"/>
              </a:spcBef>
              <a:spcAft>
                <a:spcPts val="0"/>
              </a:spcAft>
              <a:buClr>
                <a:srgbClr val="000000"/>
              </a:buClr>
              <a:buSzPts val="1200"/>
              <a:buFont typeface="Times New Roman"/>
              <a:buChar char="•"/>
            </a:pPr>
            <a:endParaRPr sz="1200" dirty="0">
              <a:solidFill>
                <a:srgbClr val="000000"/>
              </a:solidFill>
              <a:latin typeface="Times New Roman"/>
              <a:ea typeface="Times New Roman"/>
              <a:cs typeface="Times New Roman"/>
              <a:sym typeface="Times New Roman"/>
            </a:endParaRPr>
          </a:p>
          <a:p>
            <a:pPr marL="0" lvl="0" indent="0" algn="ctr" rtl="0">
              <a:spcBef>
                <a:spcPts val="1000"/>
              </a:spcBef>
              <a:spcAft>
                <a:spcPts val="0"/>
              </a:spcAft>
              <a:buNone/>
            </a:pPr>
            <a:r>
              <a:rPr lang="en" sz="1100" i="1" u="sng" dirty="0">
                <a:solidFill>
                  <a:schemeClr val="hlink"/>
                </a:solidFill>
                <a:latin typeface="Times New Roman"/>
                <a:ea typeface="Times New Roman"/>
                <a:cs typeface="Times New Roman"/>
                <a:sym typeface="Times New Roman"/>
                <a:hlinkClick r:id="rId3"/>
              </a:rPr>
              <a:t>COMAR 13B.01.01.07</a:t>
            </a:r>
            <a:r>
              <a:rPr lang="en" sz="1100" dirty="0">
                <a:solidFill>
                  <a:srgbClr val="000000"/>
                </a:solidFill>
                <a:latin typeface="Times New Roman"/>
                <a:ea typeface="Times New Roman"/>
                <a:cs typeface="Times New Roman"/>
                <a:sym typeface="Times New Roman"/>
              </a:rPr>
              <a:t> and </a:t>
            </a:r>
            <a:r>
              <a:rPr lang="en" sz="1100" i="1" u="sng" dirty="0">
                <a:solidFill>
                  <a:schemeClr val="hlink"/>
                </a:solidFill>
                <a:latin typeface="Times New Roman"/>
                <a:ea typeface="Times New Roman"/>
                <a:cs typeface="Times New Roman"/>
                <a:sym typeface="Times New Roman"/>
                <a:hlinkClick r:id="rId4"/>
              </a:rPr>
              <a:t>COMAR 13B.01.01.10</a:t>
            </a:r>
            <a:endParaRPr sz="1100" dirty="0">
              <a:solidFill>
                <a:srgbClr val="000000"/>
              </a:solidFill>
              <a:latin typeface="Times New Roman"/>
              <a:ea typeface="Times New Roman"/>
              <a:cs typeface="Times New Roman"/>
              <a:sym typeface="Times New Roman"/>
            </a:endParaRPr>
          </a:p>
          <a:p>
            <a:pPr marL="1371600" lvl="0" indent="0" algn="l" rtl="0">
              <a:lnSpc>
                <a:spcPct val="100000"/>
              </a:lnSpc>
              <a:spcBef>
                <a:spcPts val="0"/>
              </a:spcBef>
              <a:spcAft>
                <a:spcPts val="0"/>
              </a:spcAft>
              <a:buNone/>
            </a:pPr>
            <a:endParaRPr sz="1200" dirty="0">
              <a:solidFill>
                <a:srgbClr val="000000"/>
              </a:solidFill>
              <a:latin typeface="Times New Roman"/>
              <a:ea typeface="Times New Roman"/>
              <a:cs typeface="Times New Roman"/>
              <a:sym typeface="Times New Roman"/>
            </a:endParaRPr>
          </a:p>
          <a:p>
            <a:pPr marL="0" lvl="0" indent="0" algn="ctr" rtl="0">
              <a:spcBef>
                <a:spcPts val="800"/>
              </a:spcBef>
              <a:spcAft>
                <a:spcPts val="0"/>
              </a:spcAft>
              <a:buNone/>
            </a:pPr>
            <a:endParaRPr sz="2600" dirty="0"/>
          </a:p>
        </p:txBody>
      </p:sp>
      <p:sp>
        <p:nvSpPr>
          <p:cNvPr id="361" name="Google Shape;361;p60"/>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dirty="0">
                <a:solidFill>
                  <a:srgbClr val="000000"/>
                </a:solidFill>
                <a:latin typeface="Times New Roman"/>
                <a:ea typeface="Times New Roman"/>
                <a:cs typeface="Times New Roman"/>
                <a:sym typeface="Times New Roman"/>
              </a:rPr>
              <a:t>Staffing </a:t>
            </a:r>
            <a:r>
              <a:rPr lang="en" b="1" dirty="0">
                <a:solidFill>
                  <a:srgbClr val="000000"/>
                </a:solidFill>
                <a:latin typeface="Times New Roman"/>
                <a:ea typeface="Times New Roman"/>
                <a:cs typeface="Times New Roman"/>
                <a:sym typeface="Times New Roman"/>
              </a:rPr>
              <a:t>   </a:t>
            </a:r>
            <a:endParaRPr b="1" dirty="0">
              <a:solidFill>
                <a:srgbClr val="000000"/>
              </a:solidFill>
              <a:latin typeface="Times New Roman"/>
              <a:ea typeface="Times New Roman"/>
              <a:cs typeface="Times New Roman"/>
              <a:sym typeface="Times New Roman"/>
            </a:endParaRPr>
          </a:p>
        </p:txBody>
      </p:sp>
      <p:sp>
        <p:nvSpPr>
          <p:cNvPr id="362" name="Google Shape;362;p60"/>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spTree>
    <p:extLst>
      <p:ext uri="{BB962C8B-B14F-4D97-AF65-F5344CB8AC3E}">
        <p14:creationId xmlns:p14="http://schemas.microsoft.com/office/powerpoint/2010/main" val="1542640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1"/>
          <p:cNvSpPr txBox="1"/>
          <p:nvPr/>
        </p:nvSpPr>
        <p:spPr>
          <a:xfrm>
            <a:off x="1741700" y="1832850"/>
            <a:ext cx="6943200" cy="738900"/>
          </a:xfrm>
          <a:prstGeom prst="rect">
            <a:avLst/>
          </a:prstGeom>
          <a:noFill/>
          <a:ln>
            <a:noFill/>
          </a:ln>
        </p:spPr>
        <p:txBody>
          <a:bodyPr spcFirstLastPara="1" wrap="square" lIns="91425" tIns="91425" rIns="91425" bIns="91425" anchor="t" anchorCtr="0">
            <a:spAutoFit/>
          </a:bodyPr>
          <a:lstStyle/>
          <a:p>
            <a:pPr marL="12700" lvl="0" indent="0" algn="l" rtl="0">
              <a:spcBef>
                <a:spcPts val="5"/>
              </a:spcBef>
              <a:spcAft>
                <a:spcPts val="0"/>
              </a:spcAft>
              <a:buNone/>
            </a:pPr>
            <a:r>
              <a:rPr lang="en" sz="3600" b="1">
                <a:latin typeface="Times New Roman"/>
                <a:ea typeface="Times New Roman"/>
                <a:cs typeface="Times New Roman"/>
                <a:sym typeface="Times New Roman"/>
              </a:rPr>
              <a:t>Catalog and Checklists</a:t>
            </a:r>
            <a:endParaRPr sz="3600">
              <a:latin typeface="Times New Roman"/>
              <a:ea typeface="Times New Roman"/>
              <a:cs typeface="Times New Roman"/>
              <a:sym typeface="Times New Roman"/>
            </a:endParaRPr>
          </a:p>
        </p:txBody>
      </p:sp>
      <p:sp>
        <p:nvSpPr>
          <p:cNvPr id="368" name="Google Shape;368;p61"/>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2"/>
          <p:cNvSpPr txBox="1">
            <a:spLocks noGrp="1"/>
          </p:cNvSpPr>
          <p:nvPr>
            <p:ph type="body" idx="1"/>
          </p:nvPr>
        </p:nvSpPr>
        <p:spPr>
          <a:xfrm>
            <a:off x="583975" y="925574"/>
            <a:ext cx="7319400" cy="40839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endParaRPr sz="1500" u="sng">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Mission statements – students will </a:t>
            </a:r>
            <a:r>
              <a:rPr lang="en" sz="1500" i="1">
                <a:solidFill>
                  <a:srgbClr val="000000"/>
                </a:solidFill>
                <a:latin typeface="Times New Roman"/>
                <a:ea typeface="Times New Roman"/>
                <a:cs typeface="Times New Roman"/>
                <a:sym typeface="Times New Roman"/>
              </a:rPr>
              <a:t>sit for</a:t>
            </a:r>
            <a:r>
              <a:rPr lang="en" sz="1500">
                <a:solidFill>
                  <a:srgbClr val="000000"/>
                </a:solidFill>
                <a:latin typeface="Times New Roman"/>
                <a:ea typeface="Times New Roman"/>
                <a:cs typeface="Times New Roman"/>
                <a:sym typeface="Times New Roman"/>
              </a:rPr>
              <a:t>…not “pass” exams</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Exaggerated language about what schools offer</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Overstating the kinds of occupations/jobs for which initial graduates will be qualified</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Absence of an Academic Calendar / No planning done for the entire year to take into account holidays or breaks between cohorts</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a:solidFill>
                  <a:srgbClr val="000000"/>
                </a:solidFill>
                <a:latin typeface="Times New Roman"/>
                <a:ea typeface="Times New Roman"/>
                <a:cs typeface="Times New Roman"/>
                <a:sym typeface="Times New Roman"/>
              </a:rPr>
              <a:t>Inconsistencies with time, clock hours, SI ratios, etc.</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u="sng">
                <a:solidFill>
                  <a:srgbClr val="000000"/>
                </a:solidFill>
                <a:latin typeface="Times New Roman"/>
                <a:ea typeface="Times New Roman"/>
                <a:cs typeface="Times New Roman"/>
                <a:sym typeface="Times New Roman"/>
              </a:rPr>
              <a:t>Lack of Detail:</a:t>
            </a:r>
            <a:endParaRPr sz="1500" u="sng">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Clock hour breakdown for lecture, lab/practical, clinical</a:t>
            </a:r>
            <a:endParaRPr sz="1500">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Lack of identification of faculty and administrative staff</a:t>
            </a:r>
            <a:endParaRPr sz="1500">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Make-Up Policies</a:t>
            </a:r>
            <a:endParaRPr sz="1500">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What happens when students demonstrate poor academic performance?</a:t>
            </a:r>
            <a:endParaRPr sz="1500">
              <a:solidFill>
                <a:srgbClr val="000000"/>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000000"/>
              </a:buClr>
              <a:buSzPts val="1500"/>
              <a:buFont typeface="Times New Roman"/>
              <a:buAutoNum type="arabicPeriod"/>
            </a:pPr>
            <a:r>
              <a:rPr lang="en" sz="1500" u="sng">
                <a:solidFill>
                  <a:srgbClr val="000000"/>
                </a:solidFill>
                <a:latin typeface="Times New Roman"/>
                <a:ea typeface="Times New Roman"/>
                <a:cs typeface="Times New Roman"/>
                <a:sym typeface="Times New Roman"/>
              </a:rPr>
              <a:t>Lack of Clarity:</a:t>
            </a:r>
            <a:endParaRPr sz="1500" u="sng">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What are the admission standards?  BE CLEAR AND SPECIFIC</a:t>
            </a:r>
            <a:endParaRPr sz="1500">
              <a:solidFill>
                <a:srgbClr val="000000"/>
              </a:solidFill>
              <a:latin typeface="Times New Roman"/>
              <a:ea typeface="Times New Roman"/>
              <a:cs typeface="Times New Roman"/>
              <a:sym typeface="Times New Roman"/>
            </a:endParaRPr>
          </a:p>
          <a:p>
            <a:pPr marL="1828800" lvl="1" indent="-323850" algn="l" rtl="0">
              <a:lnSpc>
                <a:spcPct val="100000"/>
              </a:lnSpc>
              <a:spcBef>
                <a:spcPts val="0"/>
              </a:spcBef>
              <a:spcAft>
                <a:spcPts val="0"/>
              </a:spcAft>
              <a:buClr>
                <a:srgbClr val="000000"/>
              </a:buClr>
              <a:buSzPts val="1500"/>
              <a:buFont typeface="Times New Roman"/>
              <a:buAutoNum type="alphaLcPeriod"/>
            </a:pPr>
            <a:r>
              <a:rPr lang="en" sz="1500">
                <a:solidFill>
                  <a:srgbClr val="000000"/>
                </a:solidFill>
                <a:latin typeface="Times New Roman"/>
                <a:ea typeface="Times New Roman"/>
                <a:cs typeface="Times New Roman"/>
                <a:sym typeface="Times New Roman"/>
              </a:rPr>
              <a:t>“at least” language with respect to age or other requirements</a:t>
            </a:r>
            <a:endParaRPr sz="1500">
              <a:solidFill>
                <a:srgbClr val="000000"/>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i="1">
              <a:solidFill>
                <a:srgbClr val="000000"/>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2300" i="1">
              <a:solidFill>
                <a:srgbClr val="000000"/>
              </a:solidFill>
              <a:latin typeface="Times New Roman"/>
              <a:ea typeface="Times New Roman"/>
              <a:cs typeface="Times New Roman"/>
              <a:sym typeface="Times New Roman"/>
            </a:endParaRPr>
          </a:p>
          <a:p>
            <a:pPr marL="0" lvl="0" indent="0" algn="l" rtl="0">
              <a:spcBef>
                <a:spcPts val="800"/>
              </a:spcBef>
              <a:spcAft>
                <a:spcPts val="0"/>
              </a:spcAft>
              <a:buNone/>
            </a:pPr>
            <a:endParaRPr/>
          </a:p>
        </p:txBody>
      </p:sp>
      <p:sp>
        <p:nvSpPr>
          <p:cNvPr id="374" name="Google Shape;374;p62"/>
          <p:cNvSpPr txBox="1">
            <a:spLocks noGrp="1"/>
          </p:cNvSpPr>
          <p:nvPr>
            <p:ph type="title"/>
          </p:nvPr>
        </p:nvSpPr>
        <p:spPr>
          <a:xfrm>
            <a:off x="466725" y="483394"/>
            <a:ext cx="8239200" cy="5073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b="1" u="sng">
                <a:solidFill>
                  <a:srgbClr val="000000"/>
                </a:solidFill>
                <a:latin typeface="Times New Roman"/>
                <a:ea typeface="Times New Roman"/>
                <a:cs typeface="Times New Roman"/>
                <a:sym typeface="Times New Roman"/>
              </a:rPr>
              <a:t>Catalog and Common Errors </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p:txBody>
      </p:sp>
      <p:sp>
        <p:nvSpPr>
          <p:cNvPr id="375" name="Google Shape;375;p62"/>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p:nvPr/>
        </p:nvSpPr>
        <p:spPr>
          <a:xfrm>
            <a:off x="379141" y="1263924"/>
            <a:ext cx="8080918" cy="3255000"/>
          </a:xfrm>
          <a:prstGeom prst="rect">
            <a:avLst/>
          </a:prstGeom>
          <a:noFill/>
          <a:ln>
            <a:noFill/>
          </a:ln>
        </p:spPr>
        <p:txBody>
          <a:bodyPr spcFirstLastPara="1" wrap="square" lIns="0" tIns="12050" rIns="0" bIns="0" anchor="t" anchorCtr="0">
            <a:noAutofit/>
          </a:bodyPr>
          <a:lstStyle/>
          <a:p>
            <a:pPr marL="238125" marR="230503" lvl="0" indent="0" algn="ctr" rtl="0">
              <a:lnSpc>
                <a:spcPct val="100000"/>
              </a:lnSpc>
              <a:spcBef>
                <a:spcPts val="0"/>
              </a:spcBef>
              <a:spcAft>
                <a:spcPts val="0"/>
              </a:spcAft>
              <a:buNone/>
            </a:pPr>
            <a:r>
              <a:rPr lang="en" sz="3200" b="0" i="0" u="none" strike="noStrike" cap="none" dirty="0">
                <a:latin typeface="Times New Roman"/>
                <a:ea typeface="Times New Roman"/>
                <a:cs typeface="Times New Roman"/>
                <a:sym typeface="Times New Roman"/>
              </a:rPr>
              <a:t>A prospective training provider may  submit a</a:t>
            </a:r>
            <a:endParaRPr sz="3200" b="0" i="0" u="none" strike="noStrike" cap="none" dirty="0">
              <a:latin typeface="Times New Roman"/>
              <a:ea typeface="Times New Roman"/>
              <a:cs typeface="Times New Roman"/>
              <a:sym typeface="Times New Roman"/>
            </a:endParaRPr>
          </a:p>
          <a:p>
            <a:pPr marL="635" marR="0" lvl="0" indent="0" algn="ctr" rtl="0">
              <a:lnSpc>
                <a:spcPct val="100000"/>
              </a:lnSpc>
              <a:spcBef>
                <a:spcPts val="1195"/>
              </a:spcBef>
              <a:spcAft>
                <a:spcPts val="0"/>
              </a:spcAft>
              <a:buNone/>
            </a:pPr>
            <a:r>
              <a:rPr lang="en" sz="3200" b="1" i="1" u="none" strike="noStrike" cap="none" dirty="0">
                <a:latin typeface="Times New Roman"/>
                <a:ea typeface="Times New Roman"/>
                <a:cs typeface="Times New Roman"/>
                <a:sym typeface="Times New Roman"/>
              </a:rPr>
              <a:t>Training Provider Questionnaire</a:t>
            </a:r>
            <a:endParaRPr sz="3200" b="0" i="0" u="none" strike="noStrike" cap="none" dirty="0">
              <a:latin typeface="Times New Roman"/>
              <a:ea typeface="Times New Roman"/>
              <a:cs typeface="Times New Roman"/>
              <a:sym typeface="Times New Roman"/>
            </a:endParaRPr>
          </a:p>
          <a:p>
            <a:pPr marL="12700" marR="5080" lvl="0" indent="-635" algn="ctr" rtl="0">
              <a:lnSpc>
                <a:spcPct val="100000"/>
              </a:lnSpc>
              <a:spcBef>
                <a:spcPts val="1200"/>
              </a:spcBef>
              <a:spcAft>
                <a:spcPts val="0"/>
              </a:spcAft>
              <a:buNone/>
            </a:pPr>
            <a:r>
              <a:rPr lang="en" sz="3200" b="0" i="0" u="none" strike="noStrike" cap="none" dirty="0">
                <a:latin typeface="Times New Roman"/>
                <a:ea typeface="Times New Roman"/>
                <a:cs typeface="Times New Roman"/>
                <a:sym typeface="Times New Roman"/>
              </a:rPr>
              <a:t>to determine whether Commission  approval is required to legally offer the  provider’s training in Maryland.</a:t>
            </a:r>
            <a:endParaRPr sz="3200" b="0" i="0" u="none" strike="noStrike" cap="none" dirty="0">
              <a:latin typeface="Times New Roman"/>
              <a:ea typeface="Times New Roman"/>
              <a:cs typeface="Times New Roman"/>
              <a:sym typeface="Times New Roman"/>
            </a:endParaRPr>
          </a:p>
        </p:txBody>
      </p:sp>
      <p:sp>
        <p:nvSpPr>
          <p:cNvPr id="103" name="Google Shape;103;p2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3"/>
          <p:cNvSpPr txBox="1"/>
          <p:nvPr/>
        </p:nvSpPr>
        <p:spPr>
          <a:xfrm>
            <a:off x="1100400" y="1806200"/>
            <a:ext cx="6943200" cy="738900"/>
          </a:xfrm>
          <a:prstGeom prst="rect">
            <a:avLst/>
          </a:prstGeom>
          <a:noFill/>
          <a:ln>
            <a:noFill/>
          </a:ln>
        </p:spPr>
        <p:txBody>
          <a:bodyPr spcFirstLastPara="1" wrap="square" lIns="91425" tIns="91425" rIns="91425" bIns="91425" anchor="t" anchorCtr="0">
            <a:spAutoFit/>
          </a:bodyPr>
          <a:lstStyle/>
          <a:p>
            <a:pPr marL="12700" lvl="0" indent="0" algn="ctr" rtl="0">
              <a:spcBef>
                <a:spcPts val="5"/>
              </a:spcBef>
              <a:spcAft>
                <a:spcPts val="0"/>
              </a:spcAft>
              <a:buNone/>
            </a:pPr>
            <a:r>
              <a:rPr lang="en" sz="3600" b="1" dirty="0">
                <a:latin typeface="Times New Roman"/>
                <a:ea typeface="Times New Roman"/>
                <a:cs typeface="Times New Roman"/>
                <a:sym typeface="Times New Roman"/>
              </a:rPr>
              <a:t>Q &amp; A Session</a:t>
            </a:r>
            <a:endParaRPr sz="3600" dirty="0">
              <a:latin typeface="Times New Roman"/>
              <a:ea typeface="Times New Roman"/>
              <a:cs typeface="Times New Roman"/>
              <a:sym typeface="Times New Roman"/>
            </a:endParaRPr>
          </a:p>
        </p:txBody>
      </p:sp>
      <p:sp>
        <p:nvSpPr>
          <p:cNvPr id="381" name="Google Shape;381;p63"/>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
        <p:nvSpPr>
          <p:cNvPr id="382" name="Google Shape;382;p63"/>
          <p:cNvSpPr txBox="1"/>
          <p:nvPr/>
        </p:nvSpPr>
        <p:spPr>
          <a:xfrm>
            <a:off x="941100" y="3788075"/>
            <a:ext cx="726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Times New Roman"/>
                <a:ea typeface="Times New Roman"/>
                <a:cs typeface="Times New Roman"/>
                <a:sym typeface="Times New Roman"/>
              </a:rPr>
              <a:t>*For additional inquiries, please forward them to </a:t>
            </a:r>
            <a:r>
              <a:rPr lang="en" u="sng">
                <a:solidFill>
                  <a:schemeClr val="hlink"/>
                </a:solidFill>
                <a:latin typeface="Times New Roman"/>
                <a:ea typeface="Times New Roman"/>
                <a:cs typeface="Times New Roman"/>
                <a:sym typeface="Times New Roman"/>
                <a:hlinkClick r:id="rId3"/>
              </a:rPr>
              <a:t>pcs.mhec@maryland.gov</a:t>
            </a:r>
            <a:r>
              <a:rPr lang="e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p:nvPr/>
        </p:nvSpPr>
        <p:spPr>
          <a:xfrm>
            <a:off x="867639" y="1345005"/>
            <a:ext cx="7408721" cy="2766078"/>
          </a:xfrm>
          <a:prstGeom prst="rect">
            <a:avLst/>
          </a:prstGeom>
          <a:noFill/>
          <a:ln>
            <a:noFill/>
          </a:ln>
        </p:spPr>
        <p:txBody>
          <a:bodyPr spcFirstLastPara="1" wrap="square" lIns="0" tIns="12700" rIns="0" bIns="0" anchor="t" anchorCtr="0">
            <a:noAutofit/>
          </a:bodyPr>
          <a:lstStyle/>
          <a:p>
            <a:pPr marL="12700" marR="5080" lvl="0" indent="0" algn="ctr" rtl="0">
              <a:lnSpc>
                <a:spcPct val="100000"/>
              </a:lnSpc>
              <a:spcBef>
                <a:spcPts val="0"/>
              </a:spcBef>
              <a:spcAft>
                <a:spcPts val="0"/>
              </a:spcAft>
              <a:buNone/>
            </a:pPr>
            <a:r>
              <a:rPr lang="en" sz="3600" b="0" i="0" u="none" strike="noStrike" cap="none" dirty="0">
                <a:latin typeface="Times New Roman"/>
                <a:ea typeface="Times New Roman"/>
                <a:cs typeface="Times New Roman"/>
                <a:sym typeface="Times New Roman"/>
              </a:rPr>
              <a:t>Commission approval is required  </a:t>
            </a:r>
            <a:r>
              <a:rPr lang="en" sz="3600" b="0" i="0" u="sng" strike="noStrike" cap="none" dirty="0">
                <a:latin typeface="Times New Roman"/>
                <a:ea typeface="Times New Roman"/>
                <a:cs typeface="Times New Roman"/>
                <a:sym typeface="Times New Roman"/>
              </a:rPr>
              <a:t>before</a:t>
            </a:r>
            <a:r>
              <a:rPr lang="en" sz="3600" b="0" i="0" u="none" strike="noStrike" cap="none" dirty="0">
                <a:latin typeface="Times New Roman"/>
                <a:ea typeface="Times New Roman"/>
                <a:cs typeface="Times New Roman"/>
                <a:sym typeface="Times New Roman"/>
              </a:rPr>
              <a:t> a training provider may offer  occupational or job preparatory  training to the general public.</a:t>
            </a:r>
            <a:endParaRPr sz="3600" b="0" i="0" u="none" strike="noStrike" cap="none" dirty="0">
              <a:latin typeface="Times New Roman"/>
              <a:ea typeface="Times New Roman"/>
              <a:cs typeface="Times New Roman"/>
              <a:sym typeface="Times New Roman"/>
            </a:endParaRPr>
          </a:p>
        </p:txBody>
      </p:sp>
      <p:sp>
        <p:nvSpPr>
          <p:cNvPr id="97" name="Google Shape;97;p22"/>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sldNum" idx="12"/>
          </p:nvPr>
        </p:nvSpPr>
        <p:spPr>
          <a:xfrm>
            <a:off x="6691122"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sz="1100"/>
              <a:t>7</a:t>
            </a:fld>
            <a:endParaRPr sz="1100"/>
          </a:p>
        </p:txBody>
      </p:sp>
      <p:sp>
        <p:nvSpPr>
          <p:cNvPr id="109" name="Google Shape;109;p24"/>
          <p:cNvSpPr txBox="1">
            <a:spLocks noGrp="1"/>
          </p:cNvSpPr>
          <p:nvPr>
            <p:ph type="body" idx="1"/>
          </p:nvPr>
        </p:nvSpPr>
        <p:spPr>
          <a:xfrm>
            <a:off x="1177350" y="640859"/>
            <a:ext cx="6789300" cy="16395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endParaRPr sz="700" i="1" dirty="0">
              <a:solidFill>
                <a:srgbClr val="000000"/>
              </a:solidFill>
              <a:latin typeface="Verdana"/>
              <a:ea typeface="Verdana"/>
              <a:cs typeface="Verdana"/>
              <a:sym typeface="Verdana"/>
            </a:endParaRPr>
          </a:p>
          <a:p>
            <a:pPr marL="177800" lvl="0" indent="-38100" algn="ctr" rtl="0">
              <a:lnSpc>
                <a:spcPct val="90000"/>
              </a:lnSpc>
              <a:spcBef>
                <a:spcPts val="0"/>
              </a:spcBef>
              <a:spcAft>
                <a:spcPts val="0"/>
              </a:spcAft>
              <a:buClr>
                <a:schemeClr val="dk1"/>
              </a:buClr>
              <a:buSzPts val="2100"/>
              <a:buNone/>
            </a:pPr>
            <a:endParaRPr sz="2000" dirty="0">
              <a:latin typeface="Verdana"/>
              <a:ea typeface="Verdana"/>
              <a:cs typeface="Verdana"/>
              <a:sym typeface="Verdana"/>
            </a:endParaRPr>
          </a:p>
          <a:p>
            <a:pPr marL="457200" lvl="0" indent="0" algn="ctr" rtl="0">
              <a:lnSpc>
                <a:spcPct val="90000"/>
              </a:lnSpc>
              <a:spcBef>
                <a:spcPts val="0"/>
              </a:spcBef>
              <a:spcAft>
                <a:spcPts val="0"/>
              </a:spcAft>
              <a:buNone/>
            </a:pPr>
            <a:endParaRPr sz="1800" dirty="0">
              <a:latin typeface="Verdana"/>
              <a:ea typeface="Verdana"/>
              <a:cs typeface="Verdana"/>
              <a:sym typeface="Verdana"/>
            </a:endParaRPr>
          </a:p>
          <a:p>
            <a:pPr marL="0" lvl="0" indent="0" algn="ctr" rtl="0">
              <a:lnSpc>
                <a:spcPct val="115000"/>
              </a:lnSpc>
              <a:spcBef>
                <a:spcPts val="0"/>
              </a:spcBef>
              <a:spcAft>
                <a:spcPts val="0"/>
              </a:spcAft>
              <a:buNone/>
            </a:pPr>
            <a:r>
              <a:rPr lang="en" sz="2000" dirty="0">
                <a:solidFill>
                  <a:srgbClr val="000000"/>
                </a:solidFill>
                <a:latin typeface="Times New Roman"/>
                <a:ea typeface="Times New Roman"/>
                <a:cs typeface="Times New Roman"/>
                <a:sym typeface="Times New Roman"/>
              </a:rPr>
              <a:t>MHEC helps to establish and maintain basic, minimum quality standards for all Maryland private career schools to assure that the approved job preparatory training being provided </a:t>
            </a:r>
            <a:r>
              <a:rPr lang="en" sz="2000" i="1" dirty="0">
                <a:solidFill>
                  <a:srgbClr val="000000"/>
                </a:solidFill>
                <a:latin typeface="Times New Roman"/>
                <a:ea typeface="Times New Roman"/>
                <a:cs typeface="Times New Roman"/>
                <a:sym typeface="Times New Roman"/>
              </a:rPr>
              <a:t>by </a:t>
            </a:r>
            <a:r>
              <a:rPr lang="en" sz="2000" dirty="0">
                <a:solidFill>
                  <a:srgbClr val="000000"/>
                </a:solidFill>
                <a:latin typeface="Times New Roman"/>
                <a:ea typeface="Times New Roman"/>
                <a:cs typeface="Times New Roman"/>
                <a:sym typeface="Times New Roman"/>
              </a:rPr>
              <a:t>those schools is of </a:t>
            </a:r>
            <a:r>
              <a:rPr lang="en" sz="2000" i="1" dirty="0">
                <a:solidFill>
                  <a:srgbClr val="000000"/>
                </a:solidFill>
                <a:latin typeface="Times New Roman"/>
                <a:ea typeface="Times New Roman"/>
                <a:cs typeface="Times New Roman"/>
                <a:sym typeface="Times New Roman"/>
              </a:rPr>
              <a:t>benefit </a:t>
            </a:r>
            <a:r>
              <a:rPr lang="en" sz="2000" dirty="0">
                <a:solidFill>
                  <a:srgbClr val="000000"/>
                </a:solidFill>
                <a:latin typeface="Times New Roman"/>
                <a:ea typeface="Times New Roman"/>
                <a:cs typeface="Times New Roman"/>
                <a:sym typeface="Times New Roman"/>
              </a:rPr>
              <a:t>to students … </a:t>
            </a:r>
            <a:endParaRPr sz="2000" dirty="0">
              <a:solidFill>
                <a:srgbClr val="000000"/>
              </a:solidFill>
              <a:latin typeface="Times New Roman"/>
              <a:ea typeface="Times New Roman"/>
              <a:cs typeface="Times New Roman"/>
              <a:sym typeface="Times New Roman"/>
            </a:endParaRPr>
          </a:p>
          <a:p>
            <a:pPr marL="457200" lvl="0" indent="0" algn="ctr" rtl="0">
              <a:lnSpc>
                <a:spcPct val="90000"/>
              </a:lnSpc>
              <a:spcBef>
                <a:spcPts val="0"/>
              </a:spcBef>
              <a:spcAft>
                <a:spcPts val="0"/>
              </a:spcAft>
              <a:buNone/>
            </a:pPr>
            <a:endParaRPr sz="1800" dirty="0">
              <a:latin typeface="Times New Roman"/>
              <a:ea typeface="Times New Roman"/>
              <a:cs typeface="Times New Roman"/>
              <a:sym typeface="Times New Roman"/>
            </a:endParaRPr>
          </a:p>
        </p:txBody>
      </p:sp>
      <p:sp>
        <p:nvSpPr>
          <p:cNvPr id="110" name="Google Shape;110;p24"/>
          <p:cNvSpPr txBox="1"/>
          <p:nvPr/>
        </p:nvSpPr>
        <p:spPr>
          <a:xfrm>
            <a:off x="1540200" y="2959786"/>
            <a:ext cx="6063600" cy="849433"/>
          </a:xfrm>
          <a:prstGeom prst="rect">
            <a:avLst/>
          </a:prstGeom>
          <a:noFill/>
          <a:ln>
            <a:noFill/>
          </a:ln>
        </p:spPr>
        <p:txBody>
          <a:bodyPr spcFirstLastPara="1" wrap="square" lIns="91425" tIns="91425" rIns="91425" bIns="91425" anchor="t" anchorCtr="0">
            <a:spAutoFit/>
          </a:bodyPr>
          <a:lstStyle/>
          <a:p>
            <a:pPr marL="12700" marR="5080" lvl="0" indent="0" algn="just" rtl="0">
              <a:lnSpc>
                <a:spcPct val="107812"/>
              </a:lnSpc>
              <a:spcBef>
                <a:spcPts val="0"/>
              </a:spcBef>
              <a:spcAft>
                <a:spcPts val="0"/>
              </a:spcAft>
              <a:buNone/>
            </a:pPr>
            <a:r>
              <a:rPr lang="en" sz="2000" dirty="0">
                <a:latin typeface="Times New Roman"/>
                <a:ea typeface="Times New Roman"/>
                <a:cs typeface="Times New Roman"/>
                <a:sym typeface="Times New Roman"/>
              </a:rPr>
              <a:t>Providing certain </a:t>
            </a:r>
            <a:r>
              <a:rPr lang="en" sz="2000" i="1" dirty="0">
                <a:latin typeface="Times New Roman"/>
                <a:ea typeface="Times New Roman"/>
                <a:cs typeface="Times New Roman"/>
                <a:sym typeface="Times New Roman"/>
              </a:rPr>
              <a:t>protections </a:t>
            </a:r>
            <a:r>
              <a:rPr lang="en" sz="2000" dirty="0">
                <a:latin typeface="Times New Roman"/>
                <a:ea typeface="Times New Roman"/>
                <a:cs typeface="Times New Roman"/>
                <a:sym typeface="Times New Roman"/>
              </a:rPr>
              <a:t>to students enrolled in the approved programs of  Maryland private career schools.</a:t>
            </a:r>
            <a:endParaRPr sz="2000" dirty="0">
              <a:latin typeface="Times New Roman"/>
              <a:ea typeface="Times New Roman"/>
              <a:cs typeface="Times New Roman"/>
              <a:sym typeface="Times New Roman"/>
            </a:endParaRPr>
          </a:p>
        </p:txBody>
      </p:sp>
      <p:sp>
        <p:nvSpPr>
          <p:cNvPr id="111" name="Google Shape;111;p24"/>
          <p:cNvSpPr txBox="1"/>
          <p:nvPr/>
        </p:nvSpPr>
        <p:spPr>
          <a:xfrm>
            <a:off x="1565400" y="4099081"/>
            <a:ext cx="6013200" cy="4752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 sz="1800" b="0" i="1" u="none" strike="noStrike" cap="none" dirty="0">
                <a:latin typeface="Times New Roman"/>
                <a:ea typeface="Times New Roman"/>
                <a:cs typeface="Times New Roman"/>
                <a:sym typeface="Times New Roman"/>
              </a:rPr>
              <a:t>Education Article, the Annotated Code of Maryland</a:t>
            </a:r>
            <a:endParaRPr sz="1800" b="0" i="1" u="none" strike="noStrike" cap="none" dirty="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5"/>
          <p:cNvSpPr txBox="1"/>
          <p:nvPr/>
        </p:nvSpPr>
        <p:spPr>
          <a:xfrm>
            <a:off x="1220675" y="1925250"/>
            <a:ext cx="6839100" cy="1293000"/>
          </a:xfrm>
          <a:prstGeom prst="rect">
            <a:avLst/>
          </a:prstGeom>
          <a:noFill/>
          <a:ln>
            <a:noFill/>
          </a:ln>
        </p:spPr>
        <p:txBody>
          <a:bodyPr spcFirstLastPara="1" wrap="square" lIns="91425" tIns="91425" rIns="91425" bIns="91425" anchor="t" anchorCtr="0">
            <a:spAutoFit/>
          </a:bodyPr>
          <a:lstStyle/>
          <a:p>
            <a:pPr marL="12700" lvl="0" indent="0" algn="ctr" rtl="0">
              <a:spcBef>
                <a:spcPts val="5"/>
              </a:spcBef>
              <a:spcAft>
                <a:spcPts val="0"/>
              </a:spcAft>
              <a:buNone/>
            </a:pPr>
            <a:r>
              <a:rPr lang="en" sz="3600" b="1">
                <a:latin typeface="Times New Roman"/>
                <a:ea typeface="Times New Roman"/>
                <a:cs typeface="Times New Roman"/>
                <a:sym typeface="Times New Roman"/>
              </a:rPr>
              <a:t>Private Career School Responsibilities</a:t>
            </a:r>
            <a:endParaRPr sz="3600">
              <a:latin typeface="Times New Roman"/>
              <a:ea typeface="Times New Roman"/>
              <a:cs typeface="Times New Roman"/>
              <a:sym typeface="Times New Roman"/>
            </a:endParaRPr>
          </a:p>
        </p:txBody>
      </p:sp>
      <p:sp>
        <p:nvSpPr>
          <p:cNvPr id="117" name="Google Shape;117;p25"/>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6"/>
          <p:cNvSpPr txBox="1"/>
          <p:nvPr/>
        </p:nvSpPr>
        <p:spPr>
          <a:xfrm>
            <a:off x="800550" y="1056201"/>
            <a:ext cx="7542900" cy="1577400"/>
          </a:xfrm>
          <a:prstGeom prst="rect">
            <a:avLst/>
          </a:prstGeom>
          <a:noFill/>
          <a:ln>
            <a:noFill/>
          </a:ln>
        </p:spPr>
        <p:txBody>
          <a:bodyPr spcFirstLastPara="1" wrap="square" lIns="0" tIns="12050" rIns="0" bIns="0" anchor="t" anchorCtr="0">
            <a:noAutofit/>
          </a:bodyPr>
          <a:lstStyle/>
          <a:p>
            <a:pPr marL="12700" marR="5080" lvl="0" indent="-635" algn="l" rtl="0">
              <a:lnSpc>
                <a:spcPct val="100000"/>
              </a:lnSpc>
              <a:spcBef>
                <a:spcPts val="0"/>
              </a:spcBef>
              <a:spcAft>
                <a:spcPts val="0"/>
              </a:spcAft>
              <a:buNone/>
            </a:pPr>
            <a:endParaRPr sz="2600" b="0" i="0" u="none" strike="noStrike" cap="none" dirty="0">
              <a:latin typeface="Times New Roman"/>
              <a:ea typeface="Times New Roman"/>
              <a:cs typeface="Times New Roman"/>
              <a:sym typeface="Times New Roman"/>
            </a:endParaRPr>
          </a:p>
          <a:p>
            <a:pPr marL="12065" marR="159385" lvl="0" indent="0" algn="ctr" rtl="0">
              <a:lnSpc>
                <a:spcPct val="100000"/>
              </a:lnSpc>
              <a:spcBef>
                <a:spcPts val="1260"/>
              </a:spcBef>
              <a:spcAft>
                <a:spcPts val="0"/>
              </a:spcAft>
              <a:buNone/>
            </a:pPr>
            <a:r>
              <a:rPr lang="en" sz="2600" b="0" i="0" u="none" strike="noStrike" cap="none" dirty="0">
                <a:latin typeface="Times New Roman"/>
                <a:ea typeface="Times New Roman"/>
                <a:cs typeface="Times New Roman"/>
                <a:sym typeface="Times New Roman"/>
              </a:rPr>
              <a:t>Code of Maryland Regulations  (COMAR)</a:t>
            </a:r>
            <a:endParaRPr sz="2600" b="0" i="0" u="none" strike="noStrike" cap="none" dirty="0">
              <a:latin typeface="Times New Roman"/>
              <a:ea typeface="Times New Roman"/>
              <a:cs typeface="Times New Roman"/>
              <a:sym typeface="Times New Roman"/>
            </a:endParaRPr>
          </a:p>
          <a:p>
            <a:pPr marL="12700" marR="159385" lvl="0" indent="-635" algn="ctr" rtl="0">
              <a:spcBef>
                <a:spcPts val="1260"/>
              </a:spcBef>
              <a:spcAft>
                <a:spcPts val="0"/>
              </a:spcAft>
              <a:buNone/>
            </a:pPr>
            <a:r>
              <a:rPr lang="en" sz="2600" dirty="0">
                <a:latin typeface="Times New Roman"/>
                <a:ea typeface="Times New Roman"/>
                <a:cs typeface="Times New Roman"/>
                <a:sym typeface="Times New Roman"/>
              </a:rPr>
              <a:t>Title 13B, Subtitle 01, Chapter 01</a:t>
            </a:r>
            <a:endParaRPr sz="2600" dirty="0">
              <a:latin typeface="Times New Roman"/>
              <a:ea typeface="Times New Roman"/>
              <a:cs typeface="Times New Roman"/>
              <a:sym typeface="Times New Roman"/>
            </a:endParaRPr>
          </a:p>
          <a:p>
            <a:pPr marL="12065" marR="143510" lvl="0" indent="0" algn="l" rtl="0">
              <a:lnSpc>
                <a:spcPct val="100000"/>
              </a:lnSpc>
              <a:spcBef>
                <a:spcPts val="1270"/>
              </a:spcBef>
              <a:spcAft>
                <a:spcPts val="0"/>
              </a:spcAft>
              <a:buNone/>
            </a:pPr>
            <a:endParaRPr sz="2600" b="0" i="0" u="none" strike="noStrike" cap="none" dirty="0">
              <a:latin typeface="Times New Roman"/>
              <a:ea typeface="Times New Roman"/>
              <a:cs typeface="Times New Roman"/>
              <a:sym typeface="Times New Roman"/>
            </a:endParaRPr>
          </a:p>
        </p:txBody>
      </p:sp>
      <p:sp>
        <p:nvSpPr>
          <p:cNvPr id="123" name="Google Shape;123;p26"/>
          <p:cNvSpPr txBox="1">
            <a:spLocks noGrp="1"/>
          </p:cNvSpPr>
          <p:nvPr>
            <p:ph type="sldNum" idx="12"/>
          </p:nvPr>
        </p:nvSpPr>
        <p:spPr>
          <a:xfrm>
            <a:off x="6691122"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
        <p:nvSpPr>
          <p:cNvPr id="124" name="Google Shape;124;p26"/>
          <p:cNvSpPr txBox="1"/>
          <p:nvPr/>
        </p:nvSpPr>
        <p:spPr>
          <a:xfrm>
            <a:off x="948450" y="3181113"/>
            <a:ext cx="7247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Approved private career schools must adhere to the regulations outlined in </a:t>
            </a:r>
            <a:r>
              <a:rPr lang="en" u="sng" dirty="0">
                <a:solidFill>
                  <a:schemeClr val="hlink"/>
                </a:solidFill>
                <a:latin typeface="Times New Roman"/>
                <a:ea typeface="Times New Roman"/>
                <a:cs typeface="Times New Roman"/>
                <a:sym typeface="Times New Roman"/>
                <a:hlinkClick r:id="rId3"/>
              </a:rPr>
              <a:t>COMAR 13B.01.01</a:t>
            </a:r>
            <a:r>
              <a:rPr lang="en"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Private career schools applicants must read and familiarize themselves with </a:t>
            </a:r>
            <a:r>
              <a:rPr lang="en" u="sng" dirty="0">
                <a:solidFill>
                  <a:schemeClr val="hlink"/>
                </a:solidFill>
                <a:latin typeface="Times New Roman"/>
                <a:ea typeface="Times New Roman"/>
                <a:cs typeface="Times New Roman"/>
                <a:sym typeface="Times New Roman"/>
                <a:hlinkClick r:id="rId3"/>
              </a:rPr>
              <a:t>COMAR 13B.01.01</a:t>
            </a:r>
            <a:r>
              <a:rPr lang="en"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p:txBody>
      </p:sp>
      <p:sp>
        <p:nvSpPr>
          <p:cNvPr id="125" name="Google Shape;125;p26"/>
          <p:cNvSpPr txBox="1"/>
          <p:nvPr/>
        </p:nvSpPr>
        <p:spPr>
          <a:xfrm>
            <a:off x="1145322" y="730126"/>
            <a:ext cx="6574500" cy="5172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400" b="1" u="sng" dirty="0">
                <a:latin typeface="Times New Roman"/>
                <a:ea typeface="Times New Roman"/>
                <a:cs typeface="Times New Roman"/>
                <a:sym typeface="Times New Roman"/>
              </a:rPr>
              <a:t>Private Career School Responsibilities</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ide">
  <a:themeElements>
    <a:clrScheme name="ODT PPT Palette 2019">
      <a:dk1>
        <a:srgbClr val="585858"/>
      </a:dk1>
      <a:lt1>
        <a:srgbClr val="FFFFFF"/>
      </a:lt1>
      <a:dk2>
        <a:srgbClr val="585858"/>
      </a:dk2>
      <a:lt2>
        <a:srgbClr val="E7E6E6"/>
      </a:lt2>
      <a:accent1>
        <a:srgbClr val="E9AB00"/>
      </a:accent1>
      <a:accent2>
        <a:srgbClr val="981D32"/>
      </a:accent2>
      <a:accent3>
        <a:srgbClr val="000032"/>
      </a:accent3>
      <a:accent4>
        <a:srgbClr val="909496"/>
      </a:accent4>
      <a:accent5>
        <a:srgbClr val="585858"/>
      </a:accent5>
      <a:accent6>
        <a:srgbClr val="E983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a:themeElements>
    <a:clrScheme name="ODT PPT Palette 2019">
      <a:dk1>
        <a:srgbClr val="585858"/>
      </a:dk1>
      <a:lt1>
        <a:srgbClr val="FFFFFF"/>
      </a:lt1>
      <a:dk2>
        <a:srgbClr val="585858"/>
      </a:dk2>
      <a:lt2>
        <a:srgbClr val="E7E6E6"/>
      </a:lt2>
      <a:accent1>
        <a:srgbClr val="E9AB00"/>
      </a:accent1>
      <a:accent2>
        <a:srgbClr val="981D32"/>
      </a:accent2>
      <a:accent3>
        <a:srgbClr val="000032"/>
      </a:accent3>
      <a:accent4>
        <a:srgbClr val="909496"/>
      </a:accent4>
      <a:accent5>
        <a:srgbClr val="585858"/>
      </a:accent5>
      <a:accent6>
        <a:srgbClr val="E983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69E4A0BA9C83489A19899F73F4898D" ma:contentTypeVersion="4" ma:contentTypeDescription="Create a new document." ma:contentTypeScope="" ma:versionID="8c7a1980daff7f7b28857d66901bdfd8">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DF86AD-278E-43F0-B4D7-E0F3CF65374F}"/>
</file>

<file path=customXml/itemProps2.xml><?xml version="1.0" encoding="utf-8"?>
<ds:datastoreItem xmlns:ds="http://schemas.openxmlformats.org/officeDocument/2006/customXml" ds:itemID="{D5A16D39-44EB-492B-BA8B-7A2AEC2DC608}"/>
</file>

<file path=customXml/itemProps3.xml><?xml version="1.0" encoding="utf-8"?>
<ds:datastoreItem xmlns:ds="http://schemas.openxmlformats.org/officeDocument/2006/customXml" ds:itemID="{7160774E-EE49-4629-822D-72305EDA2C79}"/>
</file>

<file path=docProps/app.xml><?xml version="1.0" encoding="utf-8"?>
<Properties xmlns="http://schemas.openxmlformats.org/officeDocument/2006/extended-properties" xmlns:vt="http://schemas.openxmlformats.org/officeDocument/2006/docPropsVTypes">
  <TotalTime>360</TotalTime>
  <Words>2743</Words>
  <Application>Microsoft Office PowerPoint</Application>
  <PresentationFormat>On-screen Show (16:9)</PresentationFormat>
  <Paragraphs>411</Paragraphs>
  <Slides>50</Slides>
  <Notes>49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Verdana</vt:lpstr>
      <vt:lpstr>Times New Roman</vt:lpstr>
      <vt:lpstr>Noto Sans Symbols</vt:lpstr>
      <vt:lpstr>Arial</vt:lpstr>
      <vt:lpstr>Montserrat</vt:lpstr>
      <vt:lpstr>Montserrat Light</vt:lpstr>
      <vt:lpstr>Wingdings</vt:lpstr>
      <vt:lpstr>Simple Light</vt:lpstr>
      <vt:lpstr>Inside</vt:lpstr>
      <vt:lpstr>Divider</vt:lpstr>
      <vt:lpstr>Maryland Higher Education Commission  Academic Affairs Division Career and Workforce Education  New Private Career School Applicant Workshop </vt:lpstr>
      <vt:lpstr>Agenda Introduction to MHEC  Private Career School Responsibilities (40%) New School Application (50%) IV. Q &amp; A Session (10%)  </vt:lpstr>
      <vt:lpstr>Introduction to MHEC</vt:lpstr>
      <vt:lpstr>Career &amp; Workforce Education Unit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any of the following require approval:</vt:lpstr>
      <vt:lpstr>Student Records </vt:lpstr>
      <vt:lpstr>Student Records (COMAR 13B.01.01.11)</vt:lpstr>
      <vt:lpstr>Student Records include... </vt:lpstr>
      <vt:lpstr>Student Records include... </vt:lpstr>
      <vt:lpstr>PowerPoint Presentation</vt:lpstr>
      <vt:lpstr>PowerPoint Presentation</vt:lpstr>
      <vt:lpstr>Private Career School Responsibilities</vt:lpstr>
      <vt:lpstr>Private Career School Responsibilities</vt:lpstr>
      <vt:lpstr>PowerPoint Presentation</vt:lpstr>
      <vt:lpstr>PowerPoint Presentation</vt:lpstr>
      <vt:lpstr>New School Application  (Format)</vt:lpstr>
      <vt:lpstr>New School Application  (Format)</vt:lpstr>
      <vt:lpstr>New Private Career School Process</vt:lpstr>
      <vt:lpstr>PowerPoint Presentation</vt:lpstr>
      <vt:lpstr>Market Demand   </vt:lpstr>
      <vt:lpstr>PowerPoint Presentation</vt:lpstr>
      <vt:lpstr>PowerPoint Presentation</vt:lpstr>
      <vt:lpstr>PowerPoint Presentation</vt:lpstr>
      <vt:lpstr>PowerPoint Presentation</vt:lpstr>
      <vt:lpstr>Financial Guarantee </vt:lpstr>
      <vt:lpstr>Financial Guarantee </vt:lpstr>
      <vt:lpstr>PowerPoint Presentation</vt:lpstr>
      <vt:lpstr>Facility  </vt:lpstr>
      <vt:lpstr>Facility  </vt:lpstr>
      <vt:lpstr>PowerPoint Presentation</vt:lpstr>
      <vt:lpstr>Programs  </vt:lpstr>
      <vt:lpstr>Programs: Schedules  </vt:lpstr>
      <vt:lpstr>Programs: Schedules  </vt:lpstr>
      <vt:lpstr>PowerPoint Presentation</vt:lpstr>
      <vt:lpstr>Staffing    </vt:lpstr>
      <vt:lpstr>Staffing    </vt:lpstr>
      <vt:lpstr>Staffing    </vt:lpstr>
      <vt:lpstr>PowerPoint Presentation</vt:lpstr>
      <vt:lpstr>Catalog and Common Errors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Private Career School Applicant Workshop Presentation</dc:title>
  <dc:creator>Tatyana Tate</dc:creator>
  <cp:lastModifiedBy>Tatyana Tate</cp:lastModifiedBy>
  <cp:revision>19</cp:revision>
  <dcterms:modified xsi:type="dcterms:W3CDTF">2022-10-05T16:51:13Z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0x0101006F69E4A0BA9C83489A19899F73F4898D</vt:lpwstr>
  </property>
</Properties>
</file>